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307" r:id="rId5"/>
    <p:sldId id="309" r:id="rId6"/>
    <p:sldId id="311" r:id="rId7"/>
    <p:sldId id="314" r:id="rId8"/>
    <p:sldId id="312" r:id="rId9"/>
    <p:sldId id="313" r:id="rId10"/>
    <p:sldId id="315" r:id="rId11"/>
    <p:sldId id="316" r:id="rId12"/>
    <p:sldId id="308" r:id="rId13"/>
    <p:sldId id="320" r:id="rId14"/>
    <p:sldId id="322" r:id="rId15"/>
    <p:sldId id="324" r:id="rId16"/>
    <p:sldId id="317" r:id="rId17"/>
    <p:sldId id="319" r:id="rId18"/>
    <p:sldId id="321" r:id="rId19"/>
    <p:sldId id="318" r:id="rId20"/>
    <p:sldId id="323" r:id="rId21"/>
    <p:sldId id="30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66" d="100"/>
          <a:sy n="66" d="100"/>
        </p:scale>
        <p:origin x="-14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12/08/2013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12/08/2013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12/08/2013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4.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6.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7.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8.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19.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20.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2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4.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5.xml"/><Relationship Id="rId3" Type="http://schemas.openxmlformats.org/officeDocument/2006/relationships/slide" Target="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hyperlink" Target="Gears%20of%20War%20Judgment%20Cinematic%20Intro.mp4" TargetMode="Externa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slide" Target="slide4.xml"/><Relationship Id="rId15" Type="http://schemas.openxmlformats.org/officeDocument/2006/relationships/slide" Target="slide19.xml"/><Relationship Id="rId10" Type="http://schemas.openxmlformats.org/officeDocument/2006/relationships/slide" Target="slide12.xml"/><Relationship Id="rId4" Type="http://schemas.openxmlformats.org/officeDocument/2006/relationships/slide" Target="slide3.xml"/><Relationship Id="rId9" Type="http://schemas.openxmlformats.org/officeDocument/2006/relationships/slide" Target="slide11.xml"/><Relationship Id="rId14" Type="http://schemas.openxmlformats.org/officeDocument/2006/relationships/slide" Target="slide18.xml"/></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6.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9.xml"/></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4.xml"/><Relationship Id="rId3" Type="http://schemas.openxmlformats.org/officeDocument/2006/relationships/image" Target="../media/image2.png"/><Relationship Id="rId7" Type="http://schemas.openxmlformats.org/officeDocument/2006/relationships/slide" Target="slide5.xml"/><Relationship Id="rId12" Type="http://schemas.openxmlformats.org/officeDocument/2006/relationships/slide" Target="slide13.xml"/><Relationship Id="rId2" Type="http://schemas.openxmlformats.org/officeDocument/2006/relationships/hyperlink" Target="http://www.wideopenspace.co.uk/animation-tutorial/s3-storyboard.html" TargetMode="External"/><Relationship Id="rId16"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3.xml"/><Relationship Id="rId15" Type="http://schemas.openxmlformats.org/officeDocument/2006/relationships/slide" Target="slide18.xml"/><Relationship Id="rId10" Type="http://schemas.openxmlformats.org/officeDocument/2006/relationships/slide" Target="slide11.xml"/><Relationship Id="rId4" Type="http://schemas.openxmlformats.org/officeDocument/2006/relationships/slide" Target="slide2.xml"/><Relationship Id="rId9" Type="http://schemas.openxmlformats.org/officeDocument/2006/relationships/slide" Target="slide7.xml"/><Relationship Id="rId14" Type="http://schemas.openxmlformats.org/officeDocument/2006/relationships/slide" Target="slide15.xml"/></Relationships>
</file>

<file path=ppt/slides/_rels/slide8.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4.xml"/><Relationship Id="rId3" Type="http://schemas.openxmlformats.org/officeDocument/2006/relationships/image" Target="../media/image4.png"/><Relationship Id="rId7" Type="http://schemas.openxmlformats.org/officeDocument/2006/relationships/slide" Target="slide5.xml"/><Relationship Id="rId12" Type="http://schemas.openxmlformats.org/officeDocument/2006/relationships/slide" Target="slide13.xml"/><Relationship Id="rId2" Type="http://schemas.openxmlformats.org/officeDocument/2006/relationships/image" Target="../media/image3.png"/><Relationship Id="rId16"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3.xml"/><Relationship Id="rId15" Type="http://schemas.openxmlformats.org/officeDocument/2006/relationships/slide" Target="slide18.xml"/><Relationship Id="rId10" Type="http://schemas.openxmlformats.org/officeDocument/2006/relationships/slide" Target="slide11.xml"/><Relationship Id="rId4" Type="http://schemas.openxmlformats.org/officeDocument/2006/relationships/slide" Target="slide2.xml"/><Relationship Id="rId9" Type="http://schemas.openxmlformats.org/officeDocument/2006/relationships/slide" Target="slide7.xml"/><Relationship Id="rId14" Type="http://schemas.openxmlformats.org/officeDocument/2006/relationships/slide" Target="slide15.xml"/></Relationships>
</file>

<file path=ppt/slides/_rels/slide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xml"/><Relationship Id="rId3" Type="http://schemas.openxmlformats.org/officeDocument/2006/relationships/image" Target="../media/image6.jpeg"/><Relationship Id="rId7" Type="http://schemas.openxmlformats.org/officeDocument/2006/relationships/slide" Target="slide4.xml"/><Relationship Id="rId12" Type="http://schemas.openxmlformats.org/officeDocument/2006/relationships/slide" Target="slide12.xml"/><Relationship Id="rId17" Type="http://schemas.openxmlformats.org/officeDocument/2006/relationships/slide" Target="slide19.xml"/><Relationship Id="rId2" Type="http://schemas.openxmlformats.org/officeDocument/2006/relationships/image" Target="../media/image5.png"/><Relationship Id="rId16"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1.xml"/><Relationship Id="rId5" Type="http://schemas.openxmlformats.org/officeDocument/2006/relationships/slide" Target="slide2.xml"/><Relationship Id="rId15" Type="http://schemas.openxmlformats.org/officeDocument/2006/relationships/slide" Target="slide15.xml"/><Relationship Id="rId10" Type="http://schemas.openxmlformats.org/officeDocument/2006/relationships/slide" Target="slide7.xml"/><Relationship Id="rId4" Type="http://schemas.openxmlformats.org/officeDocument/2006/relationships/image" Target="../media/image7.png"/><Relationship Id="rId9" Type="http://schemas.openxmlformats.org/officeDocument/2006/relationships/slide" Target="slide6.xml"/><Relationship Id="rId14" Type="http://schemas.openxmlformats.org/officeDocument/2006/relationships/slide" Target="slide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10</a:t>
            </a:r>
            <a:endParaRPr lang="en-GB" dirty="0"/>
          </a:p>
        </p:txBody>
      </p:sp>
      <p:sp>
        <p:nvSpPr>
          <p:cNvPr id="3" name="Subtitle 2"/>
          <p:cNvSpPr>
            <a:spLocks noGrp="1"/>
          </p:cNvSpPr>
          <p:nvPr>
            <p:ph type="subTitle" idx="1"/>
          </p:nvPr>
        </p:nvSpPr>
        <p:spPr>
          <a:xfrm>
            <a:off x="1081844" y="2852936"/>
            <a:ext cx="7772400" cy="1524362"/>
          </a:xfrm>
        </p:spPr>
        <p:txBody>
          <a:bodyPr wrap="none">
            <a:normAutofit fontScale="25000" lnSpcReduction="20000"/>
          </a:bodyPr>
          <a:lstStyle/>
          <a:p>
            <a:pPr>
              <a:lnSpc>
                <a:spcPct val="120000"/>
              </a:lnSpc>
              <a:spcBef>
                <a:spcPts val="0"/>
              </a:spcBef>
            </a:pPr>
            <a:endParaRPr lang="en-GB" sz="4000" dirty="0"/>
          </a:p>
          <a:p>
            <a:pPr>
              <a:lnSpc>
                <a:spcPct val="120000"/>
              </a:lnSpc>
              <a:spcBef>
                <a:spcPts val="0"/>
              </a:spcBef>
            </a:pPr>
            <a:r>
              <a:rPr lang="en-GB" sz="14400" b="1" dirty="0"/>
              <a:t>DEVELOPING COMPUTER </a:t>
            </a:r>
            <a:r>
              <a:rPr lang="en-GB" sz="14400" b="1" dirty="0" smtClean="0"/>
              <a:t>GAMES</a:t>
            </a:r>
            <a:br>
              <a:rPr lang="en-GB" sz="14400" b="1" dirty="0" smtClean="0"/>
            </a:br>
            <a:r>
              <a:rPr lang="en-GB" sz="9600" b="1" dirty="0" smtClean="0"/>
              <a:t>K/601/7324 </a:t>
            </a:r>
            <a:r>
              <a:rPr lang="en-GB" sz="95600" b="1" dirty="0" smtClean="0"/>
              <a:t> </a:t>
            </a:r>
            <a:endParaRPr lang="en-GB" sz="95600" dirty="0"/>
          </a:p>
        </p:txBody>
      </p:sp>
      <p:sp>
        <p:nvSpPr>
          <p:cNvPr id="4" name="TextBox 3"/>
          <p:cNvSpPr txBox="1"/>
          <p:nvPr/>
        </p:nvSpPr>
        <p:spPr>
          <a:xfrm>
            <a:off x="894650" y="4221088"/>
            <a:ext cx="8069838" cy="830997"/>
          </a:xfrm>
          <a:prstGeom prst="rect">
            <a:avLst/>
          </a:prstGeom>
          <a:noFill/>
        </p:spPr>
        <p:txBody>
          <a:bodyPr wrap="none" rtlCol="0">
            <a:spAutoFit/>
          </a:bodyPr>
          <a:lstStyle/>
          <a:p>
            <a:endParaRPr lang="en-GB" sz="2400" dirty="0"/>
          </a:p>
          <a:p>
            <a:r>
              <a:rPr lang="en-GB" sz="2400" b="1" dirty="0" smtClean="0"/>
              <a:t>LO3 </a:t>
            </a:r>
            <a:r>
              <a:rPr lang="en-GB" sz="2400" b="1" dirty="0"/>
              <a:t>Be able to design and develop computer games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During the production of the game there will be stages that overlap, companies start the same, planning, getting funding, drawing sketches. But when the production of a large game gets underway, the artwork for characters will be done at the same time as the background designs, the 3D rigged models will take time because of their importance. The first completed level can be tested while the other levels are being made.</a:t>
            </a:r>
          </a:p>
          <a:p>
            <a:r>
              <a:rPr lang="en-GB" dirty="0" smtClean="0"/>
              <a:t>Similarly some of the FMV graphics can be produced independently of the game levels and some of the graphics are intrinsically linked to the action within the game. Think about how games often reach a point when the action stops and video takes over.</a:t>
            </a:r>
            <a:endParaRPr lang="en-GB" dirty="0"/>
          </a:p>
        </p:txBody>
      </p:sp>
      <p:sp>
        <p:nvSpPr>
          <p:cNvPr id="3" name="Title 2"/>
          <p:cNvSpPr>
            <a:spLocks noGrp="1"/>
          </p:cNvSpPr>
          <p:nvPr>
            <p:ph type="title"/>
          </p:nvPr>
        </p:nvSpPr>
        <p:spPr/>
        <p:txBody>
          <a:bodyPr>
            <a:normAutofit fontScale="90000"/>
          </a:bodyPr>
          <a:lstStyle/>
          <a:p>
            <a:r>
              <a:rPr lang="en-GB" dirty="0"/>
              <a:t>LO3 Be able to design and develop computer games – P</a:t>
            </a:r>
            <a:r>
              <a:rPr lang="en-GB" dirty="0" smtClean="0"/>
              <a:t>roduction Map</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5</a:t>
            </a:r>
            <a:endParaRPr lang="en-GB" sz="1200" b="1" dirty="0">
              <a:solidFill>
                <a:schemeClr val="tx1"/>
              </a:solidFill>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3922739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rmAutofit fontScale="77500" lnSpcReduction="20000"/>
          </a:bodyPr>
          <a:lstStyle/>
          <a:p>
            <a:r>
              <a:rPr lang="en-GB" sz="2400" dirty="0" smtClean="0"/>
              <a:t>The stages of production include:</a:t>
            </a:r>
          </a:p>
          <a:p>
            <a:pPr lvl="1">
              <a:lnSpc>
                <a:spcPct val="80000"/>
              </a:lnSpc>
              <a:defRPr/>
            </a:pPr>
            <a:r>
              <a:rPr lang="en-GB" sz="2400" dirty="0" smtClean="0"/>
              <a:t>Analysing and research</a:t>
            </a:r>
            <a:endParaRPr lang="en-GB" sz="2400" dirty="0"/>
          </a:p>
          <a:p>
            <a:pPr lvl="1">
              <a:lnSpc>
                <a:spcPct val="80000"/>
              </a:lnSpc>
              <a:defRPr/>
            </a:pPr>
            <a:r>
              <a:rPr lang="en-GB" sz="2400" dirty="0" smtClean="0"/>
              <a:t>Planning – funding etc.</a:t>
            </a:r>
            <a:endParaRPr lang="en-GB" sz="2400" dirty="0"/>
          </a:p>
          <a:p>
            <a:pPr lvl="1">
              <a:lnSpc>
                <a:spcPct val="80000"/>
              </a:lnSpc>
              <a:defRPr/>
            </a:pPr>
            <a:r>
              <a:rPr lang="en-GB" sz="2400" dirty="0" smtClean="0"/>
              <a:t>Preparation</a:t>
            </a:r>
          </a:p>
          <a:p>
            <a:pPr lvl="2">
              <a:lnSpc>
                <a:spcPct val="80000"/>
              </a:lnSpc>
              <a:defRPr/>
            </a:pPr>
            <a:r>
              <a:rPr lang="en-GB" sz="2200" dirty="0" smtClean="0"/>
              <a:t>Sketches</a:t>
            </a:r>
          </a:p>
          <a:p>
            <a:pPr lvl="2">
              <a:lnSpc>
                <a:spcPct val="80000"/>
              </a:lnSpc>
              <a:defRPr/>
            </a:pPr>
            <a:r>
              <a:rPr lang="en-GB" sz="2200" dirty="0" smtClean="0"/>
              <a:t>Level designs</a:t>
            </a:r>
          </a:p>
          <a:p>
            <a:pPr lvl="2">
              <a:lnSpc>
                <a:spcPct val="80000"/>
              </a:lnSpc>
              <a:defRPr/>
            </a:pPr>
            <a:r>
              <a:rPr lang="en-GB" sz="2200" dirty="0" smtClean="0"/>
              <a:t>Staffing</a:t>
            </a:r>
            <a:endParaRPr lang="en-GB" sz="2200" dirty="0"/>
          </a:p>
          <a:p>
            <a:pPr lvl="1">
              <a:lnSpc>
                <a:spcPct val="80000"/>
              </a:lnSpc>
              <a:defRPr/>
            </a:pPr>
            <a:r>
              <a:rPr lang="en-GB" sz="2400" dirty="0" smtClean="0"/>
              <a:t>Implementation</a:t>
            </a:r>
          </a:p>
          <a:p>
            <a:pPr lvl="2">
              <a:lnSpc>
                <a:spcPct val="80000"/>
              </a:lnSpc>
              <a:defRPr/>
            </a:pPr>
            <a:r>
              <a:rPr lang="en-GB" sz="2200" dirty="0" smtClean="0"/>
              <a:t>Character and Model Designs</a:t>
            </a:r>
          </a:p>
          <a:p>
            <a:pPr lvl="2">
              <a:lnSpc>
                <a:spcPct val="80000"/>
              </a:lnSpc>
              <a:defRPr/>
            </a:pPr>
            <a:r>
              <a:rPr lang="en-GB" sz="2200" dirty="0" smtClean="0"/>
              <a:t>Background Designs</a:t>
            </a:r>
          </a:p>
          <a:p>
            <a:pPr lvl="2">
              <a:lnSpc>
                <a:spcPct val="80000"/>
              </a:lnSpc>
              <a:defRPr/>
            </a:pPr>
            <a:r>
              <a:rPr lang="en-GB" sz="2200" dirty="0" smtClean="0"/>
              <a:t>Menu Coding</a:t>
            </a:r>
          </a:p>
          <a:p>
            <a:pPr lvl="2">
              <a:lnSpc>
                <a:spcPct val="80000"/>
              </a:lnSpc>
              <a:defRPr/>
            </a:pPr>
            <a:r>
              <a:rPr lang="en-GB" sz="2200" dirty="0" smtClean="0"/>
              <a:t>Interactivity</a:t>
            </a:r>
          </a:p>
          <a:p>
            <a:pPr lvl="2">
              <a:lnSpc>
                <a:spcPct val="80000"/>
              </a:lnSpc>
              <a:defRPr/>
            </a:pPr>
            <a:r>
              <a:rPr lang="en-GB" sz="2200" dirty="0" smtClean="0"/>
              <a:t>AI</a:t>
            </a:r>
          </a:p>
          <a:p>
            <a:pPr lvl="2">
              <a:lnSpc>
                <a:spcPct val="80000"/>
              </a:lnSpc>
              <a:defRPr/>
            </a:pPr>
            <a:r>
              <a:rPr lang="en-GB" sz="2200" dirty="0" smtClean="0"/>
              <a:t>Sound and Narrative</a:t>
            </a:r>
          </a:p>
          <a:p>
            <a:pPr lvl="2">
              <a:lnSpc>
                <a:spcPct val="80000"/>
              </a:lnSpc>
              <a:defRPr/>
            </a:pPr>
            <a:r>
              <a:rPr lang="en-GB" sz="2200" dirty="0" smtClean="0"/>
              <a:t>Level Construction</a:t>
            </a:r>
          </a:p>
          <a:p>
            <a:pPr lvl="2">
              <a:lnSpc>
                <a:spcPct val="80000"/>
              </a:lnSpc>
              <a:defRPr/>
            </a:pPr>
            <a:r>
              <a:rPr lang="en-GB" sz="2200" dirty="0" smtClean="0"/>
              <a:t>FMV and Sequences</a:t>
            </a:r>
            <a:endParaRPr lang="en-GB" sz="2200" dirty="0"/>
          </a:p>
          <a:p>
            <a:pPr lvl="1">
              <a:lnSpc>
                <a:spcPct val="80000"/>
              </a:lnSpc>
              <a:defRPr/>
            </a:pPr>
            <a:r>
              <a:rPr lang="en-GB" sz="2400" dirty="0" smtClean="0"/>
              <a:t>Testing</a:t>
            </a:r>
          </a:p>
          <a:p>
            <a:pPr lvl="2">
              <a:lnSpc>
                <a:spcPct val="80000"/>
              </a:lnSpc>
              <a:defRPr/>
            </a:pPr>
            <a:r>
              <a:rPr lang="en-GB" sz="2200" dirty="0" smtClean="0"/>
              <a:t>Alpha</a:t>
            </a:r>
          </a:p>
          <a:p>
            <a:pPr lvl="2">
              <a:lnSpc>
                <a:spcPct val="80000"/>
              </a:lnSpc>
              <a:defRPr/>
            </a:pPr>
            <a:r>
              <a:rPr lang="en-GB" sz="2200" dirty="0" smtClean="0"/>
              <a:t>Beta</a:t>
            </a:r>
          </a:p>
          <a:p>
            <a:pPr lvl="2">
              <a:lnSpc>
                <a:spcPct val="80000"/>
              </a:lnSpc>
              <a:defRPr/>
            </a:pPr>
            <a:r>
              <a:rPr lang="en-GB" sz="2200" dirty="0" smtClean="0"/>
              <a:t>Gold Master</a:t>
            </a:r>
            <a:endParaRPr lang="en-GB" sz="2200" dirty="0"/>
          </a:p>
          <a:p>
            <a:pPr lvl="1">
              <a:lnSpc>
                <a:spcPct val="80000"/>
              </a:lnSpc>
              <a:defRPr/>
            </a:pPr>
            <a:r>
              <a:rPr lang="en-GB" sz="2400" dirty="0"/>
              <a:t>Evaluation</a:t>
            </a:r>
          </a:p>
          <a:p>
            <a:pPr lvl="1">
              <a:lnSpc>
                <a:spcPct val="80000"/>
              </a:lnSpc>
              <a:defRPr/>
            </a:pPr>
            <a:r>
              <a:rPr lang="en-GB" sz="2400" dirty="0" smtClean="0"/>
              <a:t>Documentation</a:t>
            </a:r>
          </a:p>
          <a:p>
            <a:pPr marL="354013" lvl="1">
              <a:lnSpc>
                <a:spcPct val="80000"/>
              </a:lnSpc>
              <a:defRPr/>
            </a:pPr>
            <a:r>
              <a:rPr lang="en-GB" sz="2400" b="1" dirty="0"/>
              <a:t>P3.2 - Task </a:t>
            </a:r>
            <a:r>
              <a:rPr lang="en-GB" sz="2400" b="1" dirty="0" smtClean="0"/>
              <a:t>05 - </a:t>
            </a:r>
            <a:r>
              <a:rPr lang="en-GB" sz="2400" dirty="0" smtClean="0"/>
              <a:t>Create a Mind Map that indicates overlapping tasks for </a:t>
            </a:r>
            <a:r>
              <a:rPr lang="en-GB" sz="2400" dirty="0"/>
              <a:t>your game covering all the necessary production </a:t>
            </a:r>
            <a:r>
              <a:rPr lang="en-GB" sz="2400" dirty="0" smtClean="0"/>
              <a:t>tasks.</a:t>
            </a:r>
            <a:endParaRPr lang="en-GB" sz="2400" dirty="0"/>
          </a:p>
          <a:p>
            <a:pPr marL="393192" lvl="1" indent="0">
              <a:lnSpc>
                <a:spcPct val="80000"/>
              </a:lnSpc>
              <a:buNone/>
              <a:defRPr/>
            </a:pPr>
            <a:endParaRPr lang="en-GB" sz="2400" dirty="0"/>
          </a:p>
          <a:p>
            <a:endParaRPr lang="en-GB" sz="2400" dirty="0"/>
          </a:p>
        </p:txBody>
      </p:sp>
      <p:sp>
        <p:nvSpPr>
          <p:cNvPr id="3" name="Title 2"/>
          <p:cNvSpPr>
            <a:spLocks noGrp="1"/>
          </p:cNvSpPr>
          <p:nvPr>
            <p:ph type="title"/>
          </p:nvPr>
        </p:nvSpPr>
        <p:spPr/>
        <p:txBody>
          <a:bodyPr>
            <a:normAutofit fontScale="90000"/>
          </a:bodyPr>
          <a:lstStyle/>
          <a:p>
            <a:r>
              <a:rPr lang="en-GB" dirty="0"/>
              <a:t>LO3 Be able to design and develop computer games – P</a:t>
            </a:r>
            <a:r>
              <a:rPr lang="en-GB" dirty="0" smtClean="0"/>
              <a:t>roduction Map</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5</a:t>
            </a:r>
            <a:endParaRPr lang="en-GB" sz="1200" b="1" dirty="0">
              <a:solidFill>
                <a:schemeClr val="tx1"/>
              </a:solidFill>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32138267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GB" sz="2800" dirty="0" smtClean="0"/>
              <a:t>In order to gain funding for the rest of the game it would be required to produce a completed plan of action that includes realistic costs, timing, artwork sketches, concepts of a level and what will happen, and a test plan. </a:t>
            </a:r>
          </a:p>
          <a:p>
            <a:r>
              <a:rPr lang="en-GB" sz="2800" dirty="0" smtClean="0"/>
              <a:t>This </a:t>
            </a:r>
            <a:r>
              <a:rPr lang="en-GB" sz="2800" dirty="0"/>
              <a:t>plan will then be used to </a:t>
            </a:r>
            <a:r>
              <a:rPr lang="en-GB" sz="2800" dirty="0" smtClean="0"/>
              <a:t>generate interest from a first party developer.</a:t>
            </a:r>
          </a:p>
          <a:p>
            <a:r>
              <a:rPr lang="en-GB" sz="2800" dirty="0" smtClean="0"/>
              <a:t>For your game this plan should be detailed and to the point. This will be all the company uses to have the go-ahead. This is the make or break document for a lot of companies. Usually at this stage 85% of games fail because they are unprofessional, ill-prepared or unrealistic.</a:t>
            </a:r>
          </a:p>
          <a:p>
            <a:r>
              <a:rPr lang="en-GB" sz="2800" dirty="0" smtClean="0"/>
              <a:t>Even for a small game that requires a small amount of funding it is necessary to have all the ideas in place before starting. Plans can change, the larger the game, the longer it takes, the more likely that change will effect a large section of the concept or design.</a:t>
            </a:r>
          </a:p>
          <a:p>
            <a:r>
              <a:rPr lang="en-GB" sz="2800" b="1" dirty="0"/>
              <a:t>P3.2 - Task </a:t>
            </a:r>
            <a:r>
              <a:rPr lang="en-GB" sz="2800" b="1" dirty="0" smtClean="0"/>
              <a:t>06 </a:t>
            </a:r>
            <a:r>
              <a:rPr lang="en-GB" sz="2800" b="1" dirty="0"/>
              <a:t>–</a:t>
            </a:r>
            <a:r>
              <a:rPr lang="en-GB" sz="2800" dirty="0"/>
              <a:t> </a:t>
            </a:r>
            <a:r>
              <a:rPr lang="en-GB" sz="2800" dirty="0" smtClean="0"/>
              <a:t>Complete </a:t>
            </a:r>
            <a:r>
              <a:rPr lang="en-GB" sz="2800" dirty="0"/>
              <a:t>the </a:t>
            </a:r>
            <a:r>
              <a:rPr lang="en-GB" sz="2800" dirty="0" smtClean="0"/>
              <a:t>remaining sections of the template including character and level sketches and a breakdown of how a level will play.</a:t>
            </a:r>
            <a:endParaRPr lang="en-GB" sz="2800" dirty="0"/>
          </a:p>
          <a:p>
            <a:endParaRPr lang="en-GB" sz="2800" dirty="0" smtClean="0"/>
          </a:p>
          <a:p>
            <a:endParaRPr lang="en-GB" sz="2800" dirty="0" smtClean="0"/>
          </a:p>
        </p:txBody>
      </p:sp>
      <p:sp>
        <p:nvSpPr>
          <p:cNvPr id="3" name="Title 2"/>
          <p:cNvSpPr>
            <a:spLocks noGrp="1"/>
          </p:cNvSpPr>
          <p:nvPr>
            <p:ph type="title"/>
          </p:nvPr>
        </p:nvSpPr>
        <p:spPr/>
        <p:txBody>
          <a:bodyPr>
            <a:normAutofit fontScale="90000"/>
          </a:bodyPr>
          <a:lstStyle/>
          <a:p>
            <a:r>
              <a:rPr lang="en-GB" dirty="0"/>
              <a:t>LO3 Be able to design and develop computer </a:t>
            </a:r>
            <a:r>
              <a:rPr lang="en-GB" dirty="0" smtClean="0"/>
              <a:t>games - Planning</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tx1"/>
                </a:solidFill>
                <a:latin typeface="Calibri" pitchFamily="34" charset="0"/>
                <a:cs typeface="Calibri" pitchFamily="34" charset="0"/>
              </a:rPr>
              <a:t>6</a:t>
            </a:r>
            <a:endParaRPr lang="en-GB" sz="1200" b="1" dirty="0">
              <a:solidFill>
                <a:schemeClr val="tx1"/>
              </a:solidFill>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198018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sz="2800" dirty="0" smtClean="0"/>
              <a:t>Now that the planning is done it is time to make the game. Using a game creation package you need to construct your game. That game needs to have rules, user interaction, it needs to have scoring or time constraints, and levels of difficulty to allow progression.</a:t>
            </a:r>
          </a:p>
          <a:p>
            <a:r>
              <a:rPr lang="en-GB" sz="2800" dirty="0" smtClean="0"/>
              <a:t>You can use </a:t>
            </a:r>
            <a:r>
              <a:rPr lang="en-GB" sz="2800" dirty="0" err="1" smtClean="0"/>
              <a:t>Kodo</a:t>
            </a:r>
            <a:r>
              <a:rPr lang="en-GB" sz="2800" dirty="0" smtClean="0"/>
              <a:t>, </a:t>
            </a:r>
            <a:r>
              <a:rPr lang="en-GB" sz="2800" dirty="0" err="1" smtClean="0"/>
              <a:t>GameMaker</a:t>
            </a:r>
            <a:r>
              <a:rPr lang="en-GB" sz="2800" dirty="0" smtClean="0"/>
              <a:t>, Mediator, Unity, App Inventor, or Scratch, whatever is more convenient. Evidence of achievement can either be through screenshot evidence of the code along with the evidence of the finished running version or through construction screenshot evidence.</a:t>
            </a:r>
          </a:p>
          <a:p>
            <a:r>
              <a:rPr lang="en-GB" sz="2800" b="1" dirty="0" smtClean="0"/>
              <a:t>P4.1 – Task 07 – </a:t>
            </a:r>
            <a:r>
              <a:rPr lang="en-GB" sz="2800" dirty="0" smtClean="0"/>
              <a:t>Construct a user interface for your game that will have navigation to start, continue or move between game sections.</a:t>
            </a:r>
          </a:p>
        </p:txBody>
      </p:sp>
      <p:sp>
        <p:nvSpPr>
          <p:cNvPr id="3" name="Title 2"/>
          <p:cNvSpPr>
            <a:spLocks noGrp="1"/>
          </p:cNvSpPr>
          <p:nvPr>
            <p:ph type="title"/>
          </p:nvPr>
        </p:nvSpPr>
        <p:spPr/>
        <p:txBody>
          <a:bodyPr>
            <a:normAutofit fontScale="90000"/>
          </a:bodyPr>
          <a:lstStyle/>
          <a:p>
            <a:r>
              <a:rPr lang="en-GB" dirty="0"/>
              <a:t>LO3 Be able to design and develop computer games – </a:t>
            </a:r>
            <a:r>
              <a:rPr lang="en-GB" dirty="0" smtClean="0"/>
              <a:t>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7</a:t>
            </a:r>
            <a:endParaRPr lang="en-GB" sz="1200" b="1" dirty="0">
              <a:solidFill>
                <a:schemeClr val="tx1"/>
              </a:solidFill>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4227855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GB" sz="2800" b="1" dirty="0" smtClean="0"/>
              <a:t>P4.1 – Task 08 – </a:t>
            </a:r>
            <a:r>
              <a:rPr lang="en-GB" sz="2800" dirty="0" smtClean="0"/>
              <a:t>Construct a system of scoring or level timing for your game that creates a competitive edge.</a:t>
            </a:r>
          </a:p>
          <a:p>
            <a:r>
              <a:rPr lang="en-GB" sz="2800" b="1" dirty="0"/>
              <a:t>P4.1 – Task </a:t>
            </a:r>
            <a:r>
              <a:rPr lang="en-GB" sz="2800" b="1" dirty="0" smtClean="0"/>
              <a:t>09 </a:t>
            </a:r>
            <a:r>
              <a:rPr lang="en-GB" sz="2800" b="1" dirty="0"/>
              <a:t>– </a:t>
            </a:r>
            <a:r>
              <a:rPr lang="en-GB" sz="2800" dirty="0" smtClean="0"/>
              <a:t>Construct a range of increasing difficulty levels within your game to challenge the more proficient user.</a:t>
            </a:r>
          </a:p>
          <a:p>
            <a:r>
              <a:rPr lang="en-GB" sz="2800" b="1" dirty="0"/>
              <a:t>P4.1 – Task </a:t>
            </a:r>
            <a:r>
              <a:rPr lang="en-GB" sz="2800" b="1" dirty="0" smtClean="0"/>
              <a:t>10 </a:t>
            </a:r>
            <a:r>
              <a:rPr lang="en-GB" sz="2800" b="1" dirty="0"/>
              <a:t>– </a:t>
            </a:r>
            <a:r>
              <a:rPr lang="en-GB" sz="2800" dirty="0" smtClean="0"/>
              <a:t>Construct on-screen rules that allows the user to understand the purpose </a:t>
            </a:r>
            <a:r>
              <a:rPr lang="en-GB" sz="2800" dirty="0"/>
              <a:t>and control system </a:t>
            </a:r>
            <a:r>
              <a:rPr lang="en-GB" sz="2800" dirty="0" smtClean="0"/>
              <a:t>of the game.</a:t>
            </a:r>
          </a:p>
          <a:p>
            <a:r>
              <a:rPr lang="en-GB" sz="2800" b="1" dirty="0"/>
              <a:t>P4.1 – Task </a:t>
            </a:r>
            <a:r>
              <a:rPr lang="en-GB" sz="2800" b="1" dirty="0" smtClean="0"/>
              <a:t>11 </a:t>
            </a:r>
            <a:r>
              <a:rPr lang="en-GB" sz="2800" b="1" dirty="0"/>
              <a:t>– </a:t>
            </a:r>
            <a:r>
              <a:rPr lang="en-GB" sz="2800" dirty="0" smtClean="0"/>
              <a:t>Demonstrate the control mechanism for your game that will allow the user to interact with the action.</a:t>
            </a:r>
          </a:p>
          <a:p>
            <a:r>
              <a:rPr lang="en-GB" sz="2800" b="1" dirty="0"/>
              <a:t>P4.1 – Task </a:t>
            </a:r>
            <a:r>
              <a:rPr lang="en-GB" sz="2800" b="1" dirty="0" smtClean="0"/>
              <a:t>12 – </a:t>
            </a:r>
            <a:r>
              <a:rPr lang="en-GB" sz="2800" dirty="0" smtClean="0"/>
              <a:t>Construct Triggers, Collision detection defined limits for your game.</a:t>
            </a:r>
          </a:p>
          <a:p>
            <a:r>
              <a:rPr lang="en-GB" sz="2800" b="1" dirty="0"/>
              <a:t>P4.1 – Task </a:t>
            </a:r>
            <a:r>
              <a:rPr lang="en-GB" sz="2800" b="1" dirty="0" smtClean="0"/>
              <a:t>13 </a:t>
            </a:r>
            <a:r>
              <a:rPr lang="en-GB" sz="2800" b="1" dirty="0"/>
              <a:t>– </a:t>
            </a:r>
            <a:r>
              <a:rPr lang="en-GB" sz="2800" dirty="0" smtClean="0"/>
              <a:t>Add in appropriate sounds and video content to the game to make it more interesting.</a:t>
            </a:r>
          </a:p>
        </p:txBody>
      </p:sp>
      <p:sp>
        <p:nvSpPr>
          <p:cNvPr id="3" name="Title 2"/>
          <p:cNvSpPr>
            <a:spLocks noGrp="1"/>
          </p:cNvSpPr>
          <p:nvPr>
            <p:ph type="title"/>
          </p:nvPr>
        </p:nvSpPr>
        <p:spPr/>
        <p:txBody>
          <a:bodyPr>
            <a:normAutofit fontScale="90000"/>
          </a:bodyPr>
          <a:lstStyle/>
          <a:p>
            <a:r>
              <a:rPr lang="en-GB" dirty="0"/>
              <a:t>LO3 Be able to design and develop computer games – </a:t>
            </a:r>
            <a:r>
              <a:rPr lang="en-GB" dirty="0" smtClean="0"/>
              <a:t>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tx1"/>
                </a:solidFill>
                <a:latin typeface="Calibri" pitchFamily="34" charset="0"/>
                <a:cs typeface="Calibri" pitchFamily="34" charset="0"/>
              </a:rPr>
              <a:t>8</a:t>
            </a:r>
            <a:endParaRPr lang="en-GB" sz="1200" b="1" dirty="0">
              <a:solidFill>
                <a:schemeClr val="tx1"/>
              </a:solidFill>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solidFill>
                  <a:schemeClr val="tx1"/>
                </a:solidFill>
                <a:latin typeface="Calibri" pitchFamily="34" charset="0"/>
                <a:cs typeface="Calibri" pitchFamily="34" charset="0"/>
              </a:rPr>
              <a:t>9</a:t>
            </a:r>
            <a:endParaRPr lang="en-GB" sz="1200" b="1" dirty="0">
              <a:solidFill>
                <a:schemeClr val="tx1"/>
              </a:solidFill>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10</a:t>
            </a:r>
            <a:endParaRPr lang="en-GB" sz="1200" b="1" dirty="0">
              <a:solidFill>
                <a:schemeClr val="tx1"/>
              </a:solidFill>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11</a:t>
            </a:r>
            <a:endParaRPr lang="en-GB" sz="1200" b="1" dirty="0">
              <a:solidFill>
                <a:schemeClr val="tx1"/>
              </a:solidFill>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12</a:t>
            </a:r>
            <a:endParaRPr lang="en-GB" sz="1200" b="1" dirty="0">
              <a:solidFill>
                <a:schemeClr val="tx1"/>
              </a:solidFill>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13</a:t>
            </a:r>
            <a:endParaRPr lang="en-GB" sz="1200" b="1" dirty="0">
              <a:solidFill>
                <a:schemeClr val="tx1"/>
              </a:solidFill>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42946797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246043"/>
          </a:xfrm>
        </p:spPr>
        <p:txBody>
          <a:bodyPr>
            <a:noAutofit/>
          </a:bodyPr>
          <a:lstStyle/>
          <a:p>
            <a:r>
              <a:rPr lang="en-GB" sz="1600" b="1" dirty="0"/>
              <a:t>P5.1 – Task </a:t>
            </a:r>
            <a:r>
              <a:rPr lang="en-GB" sz="1600" b="1" dirty="0" smtClean="0"/>
              <a:t>14 </a:t>
            </a:r>
            <a:r>
              <a:rPr lang="en-GB" sz="1600" b="1" dirty="0"/>
              <a:t>- </a:t>
            </a:r>
            <a:r>
              <a:rPr lang="en-GB" sz="1600" dirty="0"/>
              <a:t>Create a test strategy to test </a:t>
            </a:r>
            <a:r>
              <a:rPr lang="en-GB" sz="1600" dirty="0" smtClean="0"/>
              <a:t>for a range of production tests and </a:t>
            </a:r>
            <a:r>
              <a:rPr lang="en-GB" sz="1600" dirty="0"/>
              <a:t>debug the game during Production</a:t>
            </a:r>
            <a:r>
              <a:rPr lang="en-GB" sz="1600" dirty="0" smtClean="0"/>
              <a:t>.</a:t>
            </a:r>
          </a:p>
          <a:p>
            <a:endParaRPr lang="en-GB" sz="32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r>
              <a:rPr lang="en-GB" sz="1600" b="1" dirty="0" smtClean="0"/>
              <a:t>P4.1 </a:t>
            </a:r>
            <a:r>
              <a:rPr lang="en-GB" sz="1600" b="1" dirty="0"/>
              <a:t>– Task </a:t>
            </a:r>
            <a:r>
              <a:rPr lang="en-GB" sz="1600" b="1" dirty="0" smtClean="0"/>
              <a:t>15 – </a:t>
            </a:r>
            <a:r>
              <a:rPr lang="en-GB" sz="1600" dirty="0" smtClean="0"/>
              <a:t>Construct some form of User help and Support within the game to guide the user to problem solve.</a:t>
            </a:r>
          </a:p>
          <a:p>
            <a:r>
              <a:rPr lang="en-GB" sz="1600" b="1" dirty="0"/>
              <a:t>P4.1 – Task </a:t>
            </a:r>
            <a:r>
              <a:rPr lang="en-GB" sz="1600" b="1" dirty="0" smtClean="0"/>
              <a:t>16 – </a:t>
            </a:r>
            <a:r>
              <a:rPr lang="en-GB" sz="1600" dirty="0"/>
              <a:t>Add in appropriate </a:t>
            </a:r>
            <a:r>
              <a:rPr lang="en-GB" sz="1600" dirty="0" smtClean="0"/>
              <a:t>scripting </a:t>
            </a:r>
            <a:r>
              <a:rPr lang="en-GB" sz="1600" dirty="0"/>
              <a:t>and </a:t>
            </a:r>
            <a:r>
              <a:rPr lang="en-GB" sz="1600" dirty="0" smtClean="0"/>
              <a:t>AI elements to </a:t>
            </a:r>
            <a:r>
              <a:rPr lang="en-GB" sz="1600" dirty="0"/>
              <a:t>the game to make it more </a:t>
            </a:r>
            <a:r>
              <a:rPr lang="en-GB" sz="1600" dirty="0" smtClean="0"/>
              <a:t>challenging.</a:t>
            </a:r>
          </a:p>
          <a:p>
            <a:r>
              <a:rPr lang="en-GB" sz="1600" b="1" dirty="0"/>
              <a:t>P4.1 – Task </a:t>
            </a:r>
            <a:r>
              <a:rPr lang="en-GB" sz="1600" b="1" dirty="0" smtClean="0"/>
              <a:t>17 </a:t>
            </a:r>
            <a:r>
              <a:rPr lang="en-GB" sz="1600" b="1" dirty="0"/>
              <a:t>– </a:t>
            </a:r>
            <a:r>
              <a:rPr lang="en-GB" sz="1600" dirty="0" smtClean="0"/>
              <a:t>Produce a game ending screen that highlights the success of the player.</a:t>
            </a:r>
          </a:p>
        </p:txBody>
      </p:sp>
      <p:sp>
        <p:nvSpPr>
          <p:cNvPr id="3" name="Title 2"/>
          <p:cNvSpPr>
            <a:spLocks noGrp="1"/>
          </p:cNvSpPr>
          <p:nvPr>
            <p:ph type="title"/>
          </p:nvPr>
        </p:nvSpPr>
        <p:spPr/>
        <p:txBody>
          <a:bodyPr>
            <a:normAutofit fontScale="90000"/>
          </a:bodyPr>
          <a:lstStyle/>
          <a:p>
            <a:r>
              <a:rPr lang="en-GB" dirty="0"/>
              <a:t>LO3 Be able to design and develop computer games – </a:t>
            </a:r>
            <a:r>
              <a:rPr lang="en-GB" dirty="0" smtClean="0"/>
              <a:t>Production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819764939"/>
              </p:ext>
            </p:extLst>
          </p:nvPr>
        </p:nvGraphicFramePr>
        <p:xfrm>
          <a:off x="323528" y="1844824"/>
          <a:ext cx="8496945" cy="2651760"/>
        </p:xfrm>
        <a:graphic>
          <a:graphicData uri="http://schemas.openxmlformats.org/drawingml/2006/table">
            <a:tbl>
              <a:tblPr firstRow="1" bandRow="1">
                <a:tableStyleId>{5C22544A-7EE6-4342-B048-85BDC9FD1C3A}</a:tableStyleId>
              </a:tblPr>
              <a:tblGrid>
                <a:gridCol w="1699389"/>
                <a:gridCol w="2261051"/>
                <a:gridCol w="1944216"/>
                <a:gridCol w="1440160"/>
                <a:gridCol w="1152129"/>
              </a:tblGrid>
              <a:tr h="226824">
                <a:tc>
                  <a:txBody>
                    <a:bodyPr/>
                    <a:lstStyle/>
                    <a:p>
                      <a:pPr algn="ctr"/>
                      <a:r>
                        <a:rPr lang="en-GB" sz="1200" dirty="0" smtClean="0"/>
                        <a:t>What Am I Testing</a:t>
                      </a:r>
                      <a:endParaRPr lang="en-GB" sz="1200" dirty="0"/>
                    </a:p>
                  </a:txBody>
                  <a:tcPr/>
                </a:tc>
                <a:tc>
                  <a:txBody>
                    <a:bodyPr/>
                    <a:lstStyle/>
                    <a:p>
                      <a:pPr algn="ctr"/>
                      <a:r>
                        <a:rPr lang="en-GB" sz="1200" dirty="0" smtClean="0"/>
                        <a:t>What Should Happen</a:t>
                      </a:r>
                      <a:endParaRPr lang="en-GB" sz="1200" dirty="0"/>
                    </a:p>
                  </a:txBody>
                  <a:tcPr/>
                </a:tc>
                <a:tc>
                  <a:txBody>
                    <a:bodyPr/>
                    <a:lstStyle/>
                    <a:p>
                      <a:pPr algn="ctr"/>
                      <a:r>
                        <a:rPr lang="en-GB" sz="1200" dirty="0" smtClean="0"/>
                        <a:t>What Did Happen</a:t>
                      </a:r>
                      <a:endParaRPr lang="en-GB" sz="1200" dirty="0"/>
                    </a:p>
                  </a:txBody>
                  <a:tcPr/>
                </a:tc>
                <a:tc>
                  <a:txBody>
                    <a:bodyPr/>
                    <a:lstStyle/>
                    <a:p>
                      <a:pPr algn="ctr"/>
                      <a:r>
                        <a:rPr lang="en-GB" sz="1200" dirty="0" smtClean="0"/>
                        <a:t>Steps To Correct</a:t>
                      </a:r>
                      <a:endParaRPr lang="en-GB" sz="1200" dirty="0"/>
                    </a:p>
                  </a:txBody>
                  <a:tcPr/>
                </a:tc>
                <a:tc>
                  <a:txBody>
                    <a:bodyPr/>
                    <a:lstStyle/>
                    <a:p>
                      <a:pPr algn="ctr"/>
                      <a:r>
                        <a:rPr lang="en-GB" sz="1200" dirty="0" smtClean="0"/>
                        <a:t>Evidence</a:t>
                      </a:r>
                      <a:endParaRPr lang="en-GB" sz="1200" dirty="0"/>
                    </a:p>
                  </a:txBody>
                  <a:tcPr/>
                </a:tc>
              </a:tr>
              <a:tr h="226824">
                <a:tc>
                  <a:txBody>
                    <a:bodyPr/>
                    <a:lstStyle/>
                    <a:p>
                      <a:pPr algn="ctr"/>
                      <a:r>
                        <a:rPr lang="en-GB" sz="1200" dirty="0" smtClean="0"/>
                        <a:t>I am testing that the scoring</a:t>
                      </a:r>
                      <a:r>
                        <a:rPr lang="en-GB" sz="1200" baseline="0" dirty="0" smtClean="0"/>
                        <a:t> of the levels transfers to the next level</a:t>
                      </a:r>
                      <a:endParaRPr lang="en-GB" sz="1200" dirty="0"/>
                    </a:p>
                  </a:txBody>
                  <a:tcPr/>
                </a:tc>
                <a:tc>
                  <a:txBody>
                    <a:bodyPr/>
                    <a:lstStyle/>
                    <a:p>
                      <a:pPr algn="ctr"/>
                      <a:r>
                        <a:rPr lang="en-GB" sz="1200" dirty="0" smtClean="0"/>
                        <a:t>When the user moves from one level</a:t>
                      </a:r>
                      <a:r>
                        <a:rPr lang="en-GB" sz="1200" baseline="0" dirty="0" smtClean="0"/>
                        <a:t> to the next, the scoring of the game should be redisplayed at the bottom of the screen.</a:t>
                      </a:r>
                      <a:endParaRPr lang="en-GB" sz="1200" dirty="0"/>
                    </a:p>
                  </a:txBody>
                  <a:tcPr/>
                </a:tc>
                <a:tc>
                  <a:txBody>
                    <a:bodyPr/>
                    <a:lstStyle/>
                    <a:p>
                      <a:pPr algn="ctr"/>
                      <a:r>
                        <a:rPr lang="en-GB" sz="1200" dirty="0" smtClean="0"/>
                        <a:t>When the user moved from one level</a:t>
                      </a:r>
                      <a:r>
                        <a:rPr lang="en-GB" sz="1200" baseline="0" dirty="0" smtClean="0"/>
                        <a:t> to the next, the scoring of the game redisplayed at the bottom of the screen.</a:t>
                      </a:r>
                      <a:endParaRPr lang="en-GB" sz="1200" dirty="0"/>
                    </a:p>
                  </a:txBody>
                  <a:tcPr/>
                </a:tc>
                <a:tc>
                  <a:txBody>
                    <a:bodyPr/>
                    <a:lstStyle/>
                    <a:p>
                      <a:pPr algn="ctr"/>
                      <a:r>
                        <a:rPr lang="en-GB" sz="1200" dirty="0" smtClean="0"/>
                        <a:t>None</a:t>
                      </a:r>
                      <a:endParaRPr lang="en-GB" sz="1200" dirty="0"/>
                    </a:p>
                  </a:txBody>
                  <a:tcPr/>
                </a:tc>
                <a:tc>
                  <a:txBody>
                    <a:bodyPr/>
                    <a:lstStyle/>
                    <a:p>
                      <a:pPr algn="ctr"/>
                      <a:r>
                        <a:rPr lang="en-GB" sz="1200" dirty="0" smtClean="0"/>
                        <a:t>See printscreen 1 and 2</a:t>
                      </a:r>
                      <a:endParaRPr lang="en-GB" sz="1200" dirty="0"/>
                    </a:p>
                  </a:txBody>
                  <a:tcPr/>
                </a:tc>
              </a:tr>
              <a:tr h="226824">
                <a:tc>
                  <a:txBody>
                    <a:bodyPr/>
                    <a:lstStyle/>
                    <a:p>
                      <a:pPr algn="ctr"/>
                      <a:r>
                        <a:rPr lang="en-GB" sz="1200" dirty="0" smtClean="0"/>
                        <a:t>I am testing that the scoring</a:t>
                      </a:r>
                      <a:r>
                        <a:rPr lang="en-GB" sz="1200" baseline="0" dirty="0" smtClean="0"/>
                        <a:t> of the levels resets itself at the start of each level.</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When the user moves from one level</a:t>
                      </a:r>
                      <a:r>
                        <a:rPr lang="en-GB" sz="1200" baseline="0" dirty="0" smtClean="0"/>
                        <a:t> to the next, the scoring of the game should be redisplayed at the bottom of the screen as a zero score.</a:t>
                      </a:r>
                      <a:endParaRPr lang="en-GB" sz="1200" dirty="0" smtClean="0"/>
                    </a:p>
                  </a:txBody>
                  <a:tcPr/>
                </a:tc>
                <a:tc>
                  <a:txBody>
                    <a:bodyPr/>
                    <a:lstStyle/>
                    <a:p>
                      <a:pPr algn="ctr"/>
                      <a:r>
                        <a:rPr lang="en-GB" sz="1200" dirty="0" smtClean="0"/>
                        <a:t>When the user moved from one level</a:t>
                      </a:r>
                      <a:r>
                        <a:rPr lang="en-GB" sz="1200" baseline="0" dirty="0" smtClean="0"/>
                        <a:t> to the next, the scoring of the game did not redisplay at the bottom of the screen as zero.</a:t>
                      </a:r>
                      <a:endParaRPr lang="en-GB" sz="1200" dirty="0"/>
                    </a:p>
                  </a:txBody>
                  <a:tcPr/>
                </a:tc>
                <a:tc>
                  <a:txBody>
                    <a:bodyPr/>
                    <a:lstStyle/>
                    <a:p>
                      <a:pPr algn="ctr"/>
                      <a:r>
                        <a:rPr lang="en-GB" sz="1200" dirty="0" smtClean="0"/>
                        <a:t>I will need to edit the program code to force</a:t>
                      </a:r>
                      <a:r>
                        <a:rPr lang="en-GB" sz="1200" baseline="0" dirty="0" smtClean="0"/>
                        <a:t> the scoreboard to reset to zero</a:t>
                      </a:r>
                      <a:endParaRPr lang="en-GB" sz="1200" dirty="0"/>
                    </a:p>
                  </a:txBody>
                  <a:tcPr/>
                </a:tc>
                <a:tc>
                  <a:txBody>
                    <a:bodyPr/>
                    <a:lstStyle/>
                    <a:p>
                      <a:pPr algn="ctr"/>
                      <a:r>
                        <a:rPr lang="en-GB" sz="1200" smtClean="0"/>
                        <a:t>See Printscreen 3, 4</a:t>
                      </a:r>
                      <a:r>
                        <a:rPr lang="en-GB" sz="1200" baseline="0" smtClean="0"/>
                        <a:t>, 5 and 6.</a:t>
                      </a:r>
                      <a:endParaRPr lang="en-GB" sz="1200" dirty="0"/>
                    </a:p>
                  </a:txBody>
                  <a:tcPr/>
                </a:tc>
              </a:tr>
            </a:tbl>
          </a:graphicData>
        </a:graphic>
      </p:graphicFrame>
      <p:sp>
        <p:nvSpPr>
          <p:cNvPr id="5" name="Round Same Side Corner Rectangle 4">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6" name="Round Same Side Corner Rectangle 5">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7" name="Round Same Side Corner Rectangle 6">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228184"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14</a:t>
            </a:r>
            <a:endParaRPr lang="en-GB" sz="1200" b="1" dirty="0">
              <a:solidFill>
                <a:schemeClr val="tx1"/>
              </a:solidFill>
              <a:latin typeface="Calibri" pitchFamily="34" charset="0"/>
              <a:cs typeface="Calibri" pitchFamily="34" charset="0"/>
            </a:endParaRPr>
          </a:p>
        </p:txBody>
      </p:sp>
      <p:sp>
        <p:nvSpPr>
          <p:cNvPr id="22" name="Round Same Side Corner Rectangle 21">
            <a:hlinkClick r:id="rId12" action="ppaction://hlinksldjump"/>
          </p:cNvPr>
          <p:cNvSpPr/>
          <p:nvPr/>
        </p:nvSpPr>
        <p:spPr>
          <a:xfrm>
            <a:off x="6624272"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15</a:t>
            </a:r>
            <a:endParaRPr lang="en-GB" sz="1200" b="1" dirty="0">
              <a:solidFill>
                <a:schemeClr val="tx1"/>
              </a:solidFill>
              <a:latin typeface="Calibri" pitchFamily="34" charset="0"/>
              <a:cs typeface="Calibri" pitchFamily="34" charset="0"/>
            </a:endParaRPr>
          </a:p>
        </p:txBody>
      </p:sp>
      <p:sp>
        <p:nvSpPr>
          <p:cNvPr id="23" name="Round Same Side Corner Rectangle 22">
            <a:hlinkClick r:id="rId12" action="ppaction://hlinksldjump"/>
          </p:cNvPr>
          <p:cNvSpPr/>
          <p:nvPr/>
        </p:nvSpPr>
        <p:spPr>
          <a:xfrm>
            <a:off x="7020272"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16</a:t>
            </a:r>
            <a:endParaRPr lang="en-GB" sz="1200" b="1" dirty="0">
              <a:solidFill>
                <a:schemeClr val="tx1"/>
              </a:solidFill>
              <a:latin typeface="Calibri" pitchFamily="34" charset="0"/>
              <a:cs typeface="Calibri" pitchFamily="34" charset="0"/>
            </a:endParaRPr>
          </a:p>
        </p:txBody>
      </p:sp>
      <p:sp>
        <p:nvSpPr>
          <p:cNvPr id="24" name="Round Same Side Corner Rectangle 23">
            <a:hlinkClick r:id="rId12" action="ppaction://hlinksldjump"/>
          </p:cNvPr>
          <p:cNvSpPr/>
          <p:nvPr/>
        </p:nvSpPr>
        <p:spPr>
          <a:xfrm>
            <a:off x="7416360"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17</a:t>
            </a:r>
            <a:endParaRPr lang="en-GB" sz="1200" b="1" dirty="0">
              <a:solidFill>
                <a:schemeClr val="tx1"/>
              </a:solidFill>
              <a:latin typeface="Calibri" pitchFamily="34" charset="0"/>
              <a:cs typeface="Calibri" pitchFamily="34" charset="0"/>
            </a:endParaRPr>
          </a:p>
        </p:txBody>
      </p:sp>
      <p:sp>
        <p:nvSpPr>
          <p:cNvPr id="25" name="Round Same Side Corner Rectangle 24">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6" name="Round Same Side Corner Rectangle 25">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7" name="Round Same Side Corner Rectangle 26">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20958400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rmAutofit fontScale="70000" lnSpcReduction="20000"/>
          </a:bodyPr>
          <a:lstStyle/>
          <a:p>
            <a:r>
              <a:rPr lang="en-GB" sz="2800" dirty="0" smtClean="0"/>
              <a:t>Your completed game is the first stage of the promotion and life cycle of the product. Interest is gathered, peaks and then fades. A year or two down the line you come up with a sequel, bigger, better, more in depth with enhanced graphics but you will need to market all over again. Customers have a short attention span, they need to be engaged in between releases to maintain that interest.</a:t>
            </a:r>
          </a:p>
          <a:p>
            <a:r>
              <a:rPr lang="en-GB" sz="2800" dirty="0" smtClean="0"/>
              <a:t>Think about COD2, who does not know which position to stand to be safe, what angle to throw the grenade, where the opposition re-spawns. Users clock up hundreds of hours on each level and get bored, who wants to join a frag with die-hards. Similarly WOW, the average keen user will get to the end within a month of play, a complete new version will cost a fortune and have to reinitiate users accounts. So add-ons, more levels, new missions, weapons, battles.</a:t>
            </a:r>
          </a:p>
          <a:p>
            <a:r>
              <a:rPr lang="en-GB" sz="2800" dirty="0" smtClean="0"/>
              <a:t>Few games are unlimited in size, Elite was deemed so large that there were planets with odd names, Doomdark’s Revenge on the Spectrum was rumoured to have 1million levels. Doom moved from game to legend because of the add-ons, downloadable maps, expansion packs, different graphic add-ons.</a:t>
            </a:r>
          </a:p>
        </p:txBody>
      </p:sp>
      <p:sp>
        <p:nvSpPr>
          <p:cNvPr id="3" name="Title 2"/>
          <p:cNvSpPr>
            <a:spLocks noGrp="1"/>
          </p:cNvSpPr>
          <p:nvPr>
            <p:ph type="title"/>
          </p:nvPr>
        </p:nvSpPr>
        <p:spPr/>
        <p:txBody>
          <a:bodyPr>
            <a:normAutofit fontScale="90000"/>
          </a:bodyPr>
          <a:lstStyle/>
          <a:p>
            <a:r>
              <a:rPr lang="en-GB" dirty="0"/>
              <a:t>LO3 Be able to design and develop computer games </a:t>
            </a:r>
            <a:r>
              <a:rPr lang="en-GB" dirty="0" smtClean="0"/>
              <a:t>– Post 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18</a:t>
            </a:r>
            <a:endParaRPr lang="en-GB" sz="1200" b="1" dirty="0">
              <a:solidFill>
                <a:schemeClr val="tx1"/>
              </a:solidFill>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2835038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rmAutofit fontScale="92500" lnSpcReduction="10000"/>
          </a:bodyPr>
          <a:lstStyle/>
          <a:p>
            <a:r>
              <a:rPr lang="en-GB" sz="2800" dirty="0" smtClean="0"/>
              <a:t>On most game websites for PC there are patches, add-ons, extras to download, GOTY editions and graphic enhancements. This gives the customer more than they paid for. 200,000 users downloaded the armour enhancement packs for Oblivion, 50,000 user downloaded the water effects for Command and Conquer and the number of users who downloaded the packs for WOW is in the millions.</a:t>
            </a:r>
          </a:p>
          <a:p>
            <a:r>
              <a:rPr lang="en-GB" sz="2800" b="1" dirty="0" smtClean="0"/>
              <a:t>M3.1 – Task 18 – </a:t>
            </a:r>
            <a:r>
              <a:rPr lang="en-GB" sz="2800" dirty="0" smtClean="0"/>
              <a:t>Explain with examples the benefits of expansion packs for games to players and companies in terms of </a:t>
            </a:r>
            <a:r>
              <a:rPr lang="en-GB" sz="2800" b="1" dirty="0" smtClean="0"/>
              <a:t>Generated Revenue</a:t>
            </a:r>
            <a:r>
              <a:rPr lang="en-GB" sz="2800" dirty="0" smtClean="0"/>
              <a:t>, </a:t>
            </a:r>
            <a:r>
              <a:rPr lang="en-GB" sz="2800" b="1" dirty="0" smtClean="0"/>
              <a:t>Graphics</a:t>
            </a:r>
            <a:r>
              <a:rPr lang="en-GB" sz="2800" dirty="0" smtClean="0"/>
              <a:t>, </a:t>
            </a:r>
            <a:r>
              <a:rPr lang="en-GB" sz="2800" b="1" dirty="0" smtClean="0"/>
              <a:t>Playability</a:t>
            </a:r>
            <a:r>
              <a:rPr lang="en-GB" sz="2800" dirty="0" smtClean="0"/>
              <a:t>, </a:t>
            </a:r>
            <a:r>
              <a:rPr lang="en-GB" sz="2800" b="1" dirty="0" smtClean="0"/>
              <a:t>Longevity</a:t>
            </a:r>
            <a:r>
              <a:rPr lang="en-GB" sz="2800" dirty="0" smtClean="0"/>
              <a:t> and </a:t>
            </a:r>
            <a:r>
              <a:rPr lang="en-GB" sz="2800" b="1" dirty="0" smtClean="0"/>
              <a:t>Repurposing </a:t>
            </a:r>
            <a:r>
              <a:rPr lang="en-GB" sz="2800" b="1" dirty="0"/>
              <a:t>across multiple platforms</a:t>
            </a:r>
            <a:r>
              <a:rPr lang="en-GB" sz="2800" dirty="0" smtClean="0"/>
              <a:t>.</a:t>
            </a:r>
          </a:p>
          <a:p>
            <a:endParaRPr lang="en-GB" dirty="0"/>
          </a:p>
        </p:txBody>
      </p:sp>
      <p:sp>
        <p:nvSpPr>
          <p:cNvPr id="3" name="Title 2"/>
          <p:cNvSpPr>
            <a:spLocks noGrp="1"/>
          </p:cNvSpPr>
          <p:nvPr>
            <p:ph type="title"/>
          </p:nvPr>
        </p:nvSpPr>
        <p:spPr/>
        <p:txBody>
          <a:bodyPr>
            <a:normAutofit fontScale="90000"/>
          </a:bodyPr>
          <a:lstStyle/>
          <a:p>
            <a:r>
              <a:rPr lang="en-GB" dirty="0"/>
              <a:t>LO3 Be able to design and develop computer games </a:t>
            </a:r>
            <a:r>
              <a:rPr lang="en-GB" dirty="0" smtClean="0"/>
              <a:t>– Post 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18</a:t>
            </a:r>
            <a:endParaRPr lang="en-GB" sz="1200" b="1" dirty="0">
              <a:solidFill>
                <a:schemeClr val="tx1"/>
              </a:solidFill>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8526959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rmAutofit fontScale="70000" lnSpcReduction="20000"/>
          </a:bodyPr>
          <a:lstStyle/>
          <a:p>
            <a:r>
              <a:rPr lang="en-GB" sz="2800" b="1" dirty="0" smtClean="0"/>
              <a:t>Generated Revenue</a:t>
            </a:r>
            <a:r>
              <a:rPr lang="en-GB" sz="2800" dirty="0" smtClean="0"/>
              <a:t> – Look at how much money downloadable content can generate, look at the sales of GOTY editions, look at the statistics of downloaded content and use examples form multiple games with such content.</a:t>
            </a:r>
          </a:p>
          <a:p>
            <a:r>
              <a:rPr lang="en-GB" sz="2800" b="1" dirty="0" smtClean="0"/>
              <a:t>Graphics</a:t>
            </a:r>
            <a:r>
              <a:rPr lang="en-GB" sz="2800" dirty="0" smtClean="0"/>
              <a:t> – For some games it takes 2 years to make, in the computer industry hardware gets better in that time, faster, 3D modelling programs have updates or new versions that can do better things.</a:t>
            </a:r>
          </a:p>
          <a:p>
            <a:r>
              <a:rPr lang="en-GB" sz="2800" b="1" dirty="0" smtClean="0"/>
              <a:t>Playability</a:t>
            </a:r>
            <a:r>
              <a:rPr lang="en-GB" sz="2800" dirty="0" smtClean="0"/>
              <a:t> – Find the problems and fix them, add more content from feedback, listen to your customers and what they want, read the reviews and see what you can make better.</a:t>
            </a:r>
          </a:p>
          <a:p>
            <a:r>
              <a:rPr lang="en-GB" sz="2800" b="1" dirty="0" smtClean="0"/>
              <a:t>Longevity</a:t>
            </a:r>
            <a:r>
              <a:rPr lang="en-GB" sz="2800" dirty="0" smtClean="0"/>
              <a:t> – Adding more levels to keep the customers happy, putting in what there was not enough time for the first time, tiding the customers over until the next version comes out.</a:t>
            </a:r>
          </a:p>
          <a:p>
            <a:r>
              <a:rPr lang="en-GB" sz="2800" b="1" dirty="0" smtClean="0"/>
              <a:t>Repurposing </a:t>
            </a:r>
            <a:r>
              <a:rPr lang="en-GB" sz="2800" b="1" dirty="0"/>
              <a:t>across multiple </a:t>
            </a:r>
            <a:r>
              <a:rPr lang="en-GB" sz="2800" b="1" dirty="0" smtClean="0"/>
              <a:t>platforms</a:t>
            </a:r>
            <a:r>
              <a:rPr lang="en-GB" sz="2800" dirty="0"/>
              <a:t> </a:t>
            </a:r>
            <a:r>
              <a:rPr lang="en-GB" sz="2800" dirty="0" smtClean="0"/>
              <a:t>– Spreading across formats for more sales, having a cut down version for Mobiles, Graphically reduced versions for handhelds, touch screen versions for tablets.</a:t>
            </a:r>
          </a:p>
          <a:p>
            <a:endParaRPr lang="en-GB" dirty="0"/>
          </a:p>
        </p:txBody>
      </p:sp>
      <p:sp>
        <p:nvSpPr>
          <p:cNvPr id="3" name="Title 2"/>
          <p:cNvSpPr>
            <a:spLocks noGrp="1"/>
          </p:cNvSpPr>
          <p:nvPr>
            <p:ph type="title"/>
          </p:nvPr>
        </p:nvSpPr>
        <p:spPr/>
        <p:txBody>
          <a:bodyPr>
            <a:normAutofit fontScale="90000"/>
          </a:bodyPr>
          <a:lstStyle/>
          <a:p>
            <a:r>
              <a:rPr lang="en-GB" dirty="0"/>
              <a:t>LO3 Be able to design and develop computer games </a:t>
            </a:r>
            <a:r>
              <a:rPr lang="en-GB" dirty="0" smtClean="0"/>
              <a:t>– Post 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18</a:t>
            </a:r>
            <a:endParaRPr lang="en-GB" sz="1200" b="1" dirty="0">
              <a:solidFill>
                <a:schemeClr val="tx1"/>
              </a:solidFill>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442292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102027"/>
          </a:xfrm>
        </p:spPr>
        <p:txBody>
          <a:bodyPr>
            <a:noAutofit/>
          </a:bodyPr>
          <a:lstStyle/>
          <a:p>
            <a:r>
              <a:rPr lang="en-GB" sz="1700" dirty="0" smtClean="0"/>
              <a:t>For your game, the producer wants to have the option of extending the life of the product. They want it to be transferable to other platforms, have additional levels and additional enhancements for the user. This can be done as downloadable content or upgrades.</a:t>
            </a:r>
          </a:p>
          <a:p>
            <a:r>
              <a:rPr lang="en-GB" sz="1700" b="1" dirty="0" smtClean="0"/>
              <a:t>M3.2 – Task 19</a:t>
            </a:r>
            <a:r>
              <a:rPr lang="en-GB" sz="1700" dirty="0" smtClean="0"/>
              <a:t> – Describe for your game what additional content can be added after production and the benefits this will have to the user in terms of playability.</a:t>
            </a:r>
          </a:p>
          <a:p>
            <a:r>
              <a:rPr lang="en-GB" sz="1700" b="1" dirty="0" smtClean="0"/>
              <a:t>M3.3 – Task 20 – </a:t>
            </a:r>
            <a:r>
              <a:rPr lang="en-GB" sz="1700" dirty="0" smtClean="0"/>
              <a:t>Sketch and plan at least three additional elements or enhancements to your game in terms of downloadable content.</a:t>
            </a:r>
          </a:p>
          <a:p>
            <a:r>
              <a:rPr lang="en-GB" sz="1700" dirty="0" smtClean="0"/>
              <a:t>This can be done as </a:t>
            </a:r>
            <a:r>
              <a:rPr lang="en-GB" sz="1700" b="1" dirty="0" smtClean="0"/>
              <a:t>extra levels</a:t>
            </a:r>
            <a:r>
              <a:rPr lang="en-GB" sz="1700" dirty="0" smtClean="0"/>
              <a:t>, </a:t>
            </a:r>
            <a:r>
              <a:rPr lang="en-GB" sz="1700" b="1" dirty="0" smtClean="0"/>
              <a:t>current enhancements</a:t>
            </a:r>
            <a:r>
              <a:rPr lang="en-GB" sz="1700" dirty="0" smtClean="0"/>
              <a:t> and </a:t>
            </a:r>
            <a:r>
              <a:rPr lang="en-GB" sz="1700" b="1" dirty="0" smtClean="0"/>
              <a:t>platform compatible</a:t>
            </a:r>
            <a:r>
              <a:rPr lang="en-GB" sz="1700" dirty="0" smtClean="0"/>
              <a:t>.</a:t>
            </a:r>
          </a:p>
          <a:p>
            <a:r>
              <a:rPr lang="en-GB" sz="1700" b="1" dirty="0" smtClean="0"/>
              <a:t>Extra levels </a:t>
            </a:r>
            <a:r>
              <a:rPr lang="en-GB" sz="1700" dirty="0" smtClean="0"/>
              <a:t>– this could be more levels or a bonus game, sub game, something that helps cover the content in more depth for the user.</a:t>
            </a:r>
          </a:p>
          <a:p>
            <a:r>
              <a:rPr lang="en-GB" sz="1700" b="1" dirty="0" smtClean="0"/>
              <a:t>Current Enhancements </a:t>
            </a:r>
            <a:r>
              <a:rPr lang="en-GB" sz="1700" dirty="0" smtClean="0"/>
              <a:t>– this could be graphical updates, sound functions, additional help or support.</a:t>
            </a:r>
          </a:p>
          <a:p>
            <a:r>
              <a:rPr lang="en-GB" sz="1700" b="1" dirty="0" smtClean="0"/>
              <a:t>Platform Compatible </a:t>
            </a:r>
            <a:r>
              <a:rPr lang="en-GB" sz="1700" dirty="0" smtClean="0"/>
              <a:t>– this could be sketches on how to reduce content for an App version, or remove keyboard control for a console through an alternative interface like multiple choice.</a:t>
            </a:r>
            <a:endParaRPr lang="en-GB" sz="1700" dirty="0"/>
          </a:p>
        </p:txBody>
      </p:sp>
      <p:sp>
        <p:nvSpPr>
          <p:cNvPr id="3" name="Title 2"/>
          <p:cNvSpPr>
            <a:spLocks noGrp="1"/>
          </p:cNvSpPr>
          <p:nvPr>
            <p:ph type="title"/>
          </p:nvPr>
        </p:nvSpPr>
        <p:spPr/>
        <p:txBody>
          <a:bodyPr>
            <a:normAutofit fontScale="90000"/>
          </a:bodyPr>
          <a:lstStyle/>
          <a:p>
            <a:r>
              <a:rPr lang="en-GB" dirty="0"/>
              <a:t>LO3 Be able to design and develop computer games </a:t>
            </a:r>
            <a:r>
              <a:rPr lang="en-GB" dirty="0" smtClean="0"/>
              <a:t>– Post production</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19</a:t>
            </a:r>
            <a:endParaRPr lang="en-GB" sz="1200" b="1" dirty="0">
              <a:solidFill>
                <a:schemeClr val="tx1"/>
              </a:solidFill>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20</a:t>
            </a:r>
            <a:endParaRPr lang="en-GB" sz="12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806786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8784976" cy="5400600"/>
          </a:xfrm>
        </p:spPr>
        <p:txBody>
          <a:bodyPr>
            <a:noAutofit/>
          </a:bodyPr>
          <a:lstStyle/>
          <a:p>
            <a:pPr marL="109728" indent="0">
              <a:buNone/>
            </a:pPr>
            <a:r>
              <a:rPr lang="en-GB" sz="1400" b="1" dirty="0" smtClean="0">
                <a:latin typeface="Arial" pitchFamily="34" charset="0"/>
                <a:cs typeface="Arial" pitchFamily="34" charset="0"/>
              </a:rPr>
              <a:t>P3</a:t>
            </a:r>
            <a:r>
              <a:rPr lang="en-GB" sz="1400" dirty="0" smtClean="0">
                <a:latin typeface="Arial" pitchFamily="34" charset="0"/>
                <a:cs typeface="Arial" pitchFamily="34" charset="0"/>
              </a:rPr>
              <a:t> </a:t>
            </a:r>
            <a:r>
              <a:rPr lang="en-GB" sz="1400" dirty="0">
                <a:latin typeface="Arial" pitchFamily="34" charset="0"/>
                <a:cs typeface="Arial" pitchFamily="34" charset="0"/>
              </a:rPr>
              <a:t>- </a:t>
            </a:r>
            <a:r>
              <a:rPr lang="en-GB" sz="1400" dirty="0" smtClean="0">
                <a:latin typeface="Arial" pitchFamily="34" charset="0"/>
                <a:cs typeface="Arial" pitchFamily="34" charset="0"/>
              </a:rPr>
              <a:t>P</a:t>
            </a:r>
            <a:r>
              <a:rPr lang="en-GB" sz="1400" dirty="0" smtClean="0"/>
              <a:t>roduce </a:t>
            </a:r>
            <a:r>
              <a:rPr lang="en-GB" sz="1400" dirty="0"/>
              <a:t>a design for a computer game for a given </a:t>
            </a:r>
            <a:r>
              <a:rPr lang="en-GB" sz="1400" dirty="0" smtClean="0"/>
              <a:t>specification</a:t>
            </a:r>
          </a:p>
          <a:p>
            <a:pPr marL="109728" indent="0">
              <a:buNone/>
            </a:pPr>
            <a:r>
              <a:rPr lang="en-GB" sz="1400" b="1" dirty="0">
                <a:latin typeface="Arial" pitchFamily="34" charset="0"/>
                <a:cs typeface="Arial" pitchFamily="34" charset="0"/>
              </a:rPr>
              <a:t>M3 -</a:t>
            </a:r>
            <a:r>
              <a:rPr lang="en-GB" sz="1400" dirty="0">
                <a:latin typeface="Arial" pitchFamily="34" charset="0"/>
                <a:cs typeface="Arial" pitchFamily="34" charset="0"/>
              </a:rPr>
              <a:t> </a:t>
            </a:r>
            <a:r>
              <a:rPr lang="en-GB" sz="1400" dirty="0" smtClean="0">
                <a:latin typeface="Arial" pitchFamily="34" charset="0"/>
                <a:cs typeface="Arial" pitchFamily="34" charset="0"/>
              </a:rPr>
              <a:t>D</a:t>
            </a:r>
            <a:r>
              <a:rPr lang="en-GB" sz="1400" dirty="0" smtClean="0"/>
              <a:t>escribe </a:t>
            </a:r>
            <a:r>
              <a:rPr lang="en-GB" sz="1400" dirty="0"/>
              <a:t>how the design for the computer game can have capacity for </a:t>
            </a:r>
            <a:r>
              <a:rPr lang="en-GB" sz="1400" dirty="0" smtClean="0"/>
              <a:t>expansions</a:t>
            </a:r>
            <a:endParaRPr lang="en-GB" sz="1400" b="1" dirty="0">
              <a:latin typeface="Arial" pitchFamily="34" charset="0"/>
              <a:cs typeface="Arial" pitchFamily="34" charset="0"/>
            </a:endParaRPr>
          </a:p>
          <a:p>
            <a:pPr marL="109728" indent="0">
              <a:buNone/>
            </a:pPr>
            <a:r>
              <a:rPr lang="en-GB" sz="1400" b="1" dirty="0" smtClean="0">
                <a:latin typeface="Arial" pitchFamily="34" charset="0"/>
                <a:cs typeface="Arial" pitchFamily="34" charset="0"/>
              </a:rPr>
              <a:t>P4</a:t>
            </a:r>
            <a:r>
              <a:rPr lang="en-GB" sz="1400" dirty="0" smtClean="0">
                <a:latin typeface="Arial" pitchFamily="34" charset="0"/>
                <a:cs typeface="Arial" pitchFamily="34" charset="0"/>
              </a:rPr>
              <a:t> - D</a:t>
            </a:r>
            <a:r>
              <a:rPr lang="en-GB" sz="1400" dirty="0" smtClean="0"/>
              <a:t>evelop </a:t>
            </a:r>
            <a:r>
              <a:rPr lang="en-GB" sz="1400" dirty="0"/>
              <a:t>a computer game for a given </a:t>
            </a:r>
            <a:r>
              <a:rPr lang="en-GB" sz="1400" dirty="0" smtClean="0"/>
              <a:t>specification</a:t>
            </a:r>
          </a:p>
          <a:p>
            <a:pPr marL="109728" indent="0">
              <a:buNone/>
            </a:pPr>
            <a:r>
              <a:rPr lang="en-GB" sz="1400" b="1" dirty="0">
                <a:latin typeface="Arial" pitchFamily="34" charset="0"/>
                <a:cs typeface="Arial" pitchFamily="34" charset="0"/>
              </a:rPr>
              <a:t>P5</a:t>
            </a:r>
            <a:r>
              <a:rPr lang="en-GB" sz="1400" dirty="0">
                <a:latin typeface="Arial" pitchFamily="34" charset="0"/>
                <a:cs typeface="Arial" pitchFamily="34" charset="0"/>
              </a:rPr>
              <a:t> - F</a:t>
            </a:r>
            <a:r>
              <a:rPr lang="en-GB" sz="1400" dirty="0"/>
              <a:t>ollow a test strategy to test and debug a computer game</a:t>
            </a:r>
          </a:p>
          <a:p>
            <a:r>
              <a:rPr lang="en-GB" sz="1400" dirty="0" smtClean="0"/>
              <a:t>Learners will learn how to design a computer game using relevant design techniques e.g. storyboarding they should think about the interface and the platform it will run on. They should consider the purpose and the genre of the game and then create outline ideas for their design based on an identified specification. As a group they could review existing games along the same criteria to identify what they think the audience and purpose of the games are. They should be taught about the packages that are available to create computer games e.g. game maker, </a:t>
            </a:r>
            <a:r>
              <a:rPr lang="en-GB" sz="1400" dirty="0" err="1" smtClean="0"/>
              <a:t>Kodu</a:t>
            </a:r>
            <a:r>
              <a:rPr lang="en-GB" sz="1400" dirty="0" smtClean="0"/>
              <a:t>, unreal. </a:t>
            </a:r>
          </a:p>
          <a:p>
            <a:r>
              <a:rPr lang="en-GB" sz="1400" dirty="0" smtClean="0"/>
              <a:t>Learners </a:t>
            </a:r>
            <a:r>
              <a:rPr lang="en-GB" sz="1400" dirty="0"/>
              <a:t>should be taught about the revenue that can be generated by gaming companies in downloading additions for the originally purchased game or repurposing across multiple platforms and they should plan for this within their own game. </a:t>
            </a:r>
          </a:p>
          <a:p>
            <a:r>
              <a:rPr lang="en-GB" sz="1400" dirty="0"/>
              <a:t>The games industry encourages the innovative design of games and a guest speaker from the gaming industry to talk to the learners about developing a game, expectations and perhaps roles within the sector will assist the learners in focussing their designs and specifications. They will also be taught how to create a game in the software they choose, based on a given specification initially and then based on their own to ensure that they fully understand the details required. </a:t>
            </a:r>
            <a:endParaRPr lang="en-GB" sz="1400" b="1" dirty="0" smtClean="0">
              <a:latin typeface="Arial" pitchFamily="34" charset="0"/>
              <a:cs typeface="Arial" pitchFamily="34" charset="0"/>
            </a:endParaRPr>
          </a:p>
        </p:txBody>
      </p:sp>
      <p:sp>
        <p:nvSpPr>
          <p:cNvPr id="3" name="Title 2"/>
          <p:cNvSpPr>
            <a:spLocks noGrp="1"/>
          </p:cNvSpPr>
          <p:nvPr>
            <p:ph type="title"/>
          </p:nvPr>
        </p:nvSpPr>
        <p:spPr>
          <a:xfrm>
            <a:off x="446856" y="116632"/>
            <a:ext cx="8229600" cy="850106"/>
          </a:xfrm>
        </p:spPr>
        <p:txBody>
          <a:bodyPr>
            <a:normAutofit fontScale="90000"/>
          </a:bodyPr>
          <a:lstStyle/>
          <a:p>
            <a:r>
              <a:rPr lang="en-GB" dirty="0" smtClean="0"/>
              <a:t>Assessment Criteria P3, M3 and P4</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23" name="Round Same Side Corner Rectangle 22">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24" name="Round Same Side Corner Rectangle 23">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5" name="Round Same Side Corner Rectangle 24">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6" name="Round Same Side Corner Rectangle 25">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8" name="Round Same Side Corner Rectangle 27">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9" name="Round Same Side Corner Rectangle 28">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30" name="Round Same Side Corner Rectangle 29">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31" name="Round Same Side Corner Rectangle 30">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32" name="Round Same Side Corner Rectangle 31">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8784976" cy="5184576"/>
          </a:xfrm>
        </p:spPr>
        <p:txBody>
          <a:bodyPr>
            <a:noAutofit/>
          </a:bodyPr>
          <a:lstStyle/>
          <a:p>
            <a:pPr marL="109728" indent="0">
              <a:buNone/>
            </a:pPr>
            <a:r>
              <a:rPr lang="en-GB" sz="1700" b="1" dirty="0"/>
              <a:t>P3.1 – Task 01 – </a:t>
            </a:r>
            <a:r>
              <a:rPr lang="en-GB" sz="1700" dirty="0"/>
              <a:t>Choose a game from a genre and platform that will be similar to yours and analyse the Purpose and Audience of this game</a:t>
            </a:r>
            <a:r>
              <a:rPr lang="en-GB" sz="1700" dirty="0" smtClean="0"/>
              <a:t>.</a:t>
            </a:r>
          </a:p>
          <a:p>
            <a:pPr marL="109728" indent="0">
              <a:buNone/>
            </a:pPr>
            <a:r>
              <a:rPr lang="en-US" sz="1700" b="1" dirty="0"/>
              <a:t>P3.2 - Task 02 </a:t>
            </a:r>
            <a:r>
              <a:rPr lang="en-US" sz="1700" dirty="0"/>
              <a:t>– Using the template on slide 04, provide relevant details about the Purpose of the video game project you plan to manage</a:t>
            </a:r>
          </a:p>
          <a:p>
            <a:pPr marL="109728" indent="0">
              <a:buNone/>
            </a:pPr>
            <a:r>
              <a:rPr lang="en-GB" sz="1700" b="1" dirty="0"/>
              <a:t>P3.2 - Task 03 –</a:t>
            </a:r>
            <a:r>
              <a:rPr lang="en-GB" sz="1700" dirty="0"/>
              <a:t> Produce a design sketch of your game interface including details of the necessary elements.</a:t>
            </a:r>
          </a:p>
          <a:p>
            <a:pPr marL="109728" indent="0">
              <a:buNone/>
            </a:pPr>
            <a:r>
              <a:rPr lang="en-GB" sz="1700" b="1" dirty="0"/>
              <a:t>P3.2 - Task 04 –</a:t>
            </a:r>
            <a:r>
              <a:rPr lang="en-GB" sz="1700" dirty="0"/>
              <a:t> Using the template, produce a story board of your game covering all the necessary elements.</a:t>
            </a:r>
          </a:p>
          <a:p>
            <a:pPr marL="109728" lvl="1" indent="0">
              <a:spcBef>
                <a:spcPts val="400"/>
              </a:spcBef>
              <a:buSzPct val="68000"/>
              <a:buNone/>
            </a:pPr>
            <a:r>
              <a:rPr lang="en-GB" sz="1700" b="1" dirty="0"/>
              <a:t>P3.2 - Task 05 - </a:t>
            </a:r>
            <a:r>
              <a:rPr lang="en-GB" sz="1700" dirty="0"/>
              <a:t>Create a Mind Map that indicates overlapping tasks for your game covering all the necessary production tasks.</a:t>
            </a:r>
          </a:p>
          <a:p>
            <a:pPr marL="109728" indent="0">
              <a:buNone/>
            </a:pPr>
            <a:r>
              <a:rPr lang="en-GB" sz="1700" b="1" dirty="0"/>
              <a:t>P3.2 - Task 06 –</a:t>
            </a:r>
            <a:r>
              <a:rPr lang="en-GB" sz="1700" dirty="0"/>
              <a:t> Complete the remaining sections of the template including character and level sketches and a breakdown of how a level will play.</a:t>
            </a:r>
          </a:p>
          <a:p>
            <a:pPr marL="109728" indent="0">
              <a:buNone/>
            </a:pPr>
            <a:r>
              <a:rPr lang="en-GB" sz="1700" b="1" dirty="0"/>
              <a:t>P4.1 – Task 07 – </a:t>
            </a:r>
            <a:r>
              <a:rPr lang="en-GB" sz="1700" dirty="0"/>
              <a:t>Construct a user interface for your game that will have navigation to start, continue or move between game sections.</a:t>
            </a:r>
          </a:p>
          <a:p>
            <a:pPr marL="109728" indent="0">
              <a:buNone/>
            </a:pPr>
            <a:r>
              <a:rPr lang="en-GB" sz="1700" b="1" dirty="0"/>
              <a:t>P4.1 – Task 08 – </a:t>
            </a:r>
            <a:r>
              <a:rPr lang="en-GB" sz="1700" dirty="0"/>
              <a:t>Construct a system of scoring or level timing for your game that creates a competitive edge</a:t>
            </a:r>
            <a:r>
              <a:rPr lang="en-GB" sz="1700" dirty="0" smtClean="0"/>
              <a:t>.</a:t>
            </a:r>
          </a:p>
          <a:p>
            <a:pPr marL="109728" indent="0">
              <a:buNone/>
            </a:pPr>
            <a:r>
              <a:rPr lang="en-GB" sz="1700" b="1" dirty="0"/>
              <a:t>P4.1 – Task 09 – </a:t>
            </a:r>
            <a:r>
              <a:rPr lang="en-GB" sz="1700" dirty="0"/>
              <a:t>Construct a range of increasing difficulty levels within your game to challenge the more proficient user</a:t>
            </a:r>
            <a:r>
              <a:rPr lang="en-GB" sz="1700" dirty="0" smtClean="0"/>
              <a:t>.</a:t>
            </a:r>
            <a:endParaRPr lang="en-GB" sz="17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2830730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544616"/>
          </a:xfrm>
        </p:spPr>
        <p:txBody>
          <a:bodyPr>
            <a:noAutofit/>
          </a:bodyPr>
          <a:lstStyle/>
          <a:p>
            <a:pPr marL="109728" indent="0">
              <a:buNone/>
            </a:pPr>
            <a:r>
              <a:rPr lang="en-GB" sz="1500" b="1" dirty="0" smtClean="0"/>
              <a:t>P4.1 </a:t>
            </a:r>
            <a:r>
              <a:rPr lang="en-GB" sz="1500" b="1" dirty="0"/>
              <a:t>– Task 10 – </a:t>
            </a:r>
            <a:r>
              <a:rPr lang="en-GB" sz="1500" dirty="0"/>
              <a:t>Construct on-screen rules that allows the user to understand the purpose and control system of the game.</a:t>
            </a:r>
          </a:p>
          <a:p>
            <a:pPr marL="109728" indent="0">
              <a:buNone/>
            </a:pPr>
            <a:r>
              <a:rPr lang="en-GB" sz="1500" b="1" dirty="0"/>
              <a:t>P4.1 – Task 11 – </a:t>
            </a:r>
            <a:r>
              <a:rPr lang="en-GB" sz="1500" dirty="0"/>
              <a:t>Demonstrate the control mechanism for your game that will allow the user to interact with the action.</a:t>
            </a:r>
          </a:p>
          <a:p>
            <a:pPr marL="109728" indent="0">
              <a:buNone/>
            </a:pPr>
            <a:r>
              <a:rPr lang="en-GB" sz="1500" b="1" dirty="0"/>
              <a:t>P4.1 – Task 12 – </a:t>
            </a:r>
            <a:r>
              <a:rPr lang="en-GB" sz="1500" dirty="0"/>
              <a:t>Construct Triggers, Collision detection defined limits for your game.</a:t>
            </a:r>
          </a:p>
          <a:p>
            <a:pPr marL="109728" indent="0">
              <a:buNone/>
            </a:pPr>
            <a:r>
              <a:rPr lang="en-GB" sz="1500" b="1" dirty="0"/>
              <a:t>P4.1 – Task 13 – </a:t>
            </a:r>
            <a:r>
              <a:rPr lang="en-GB" sz="1500" dirty="0"/>
              <a:t>Add in appropriate sounds and video content to the game to make it more interesting.</a:t>
            </a:r>
          </a:p>
          <a:p>
            <a:pPr marL="109728" indent="0">
              <a:buNone/>
            </a:pPr>
            <a:r>
              <a:rPr lang="en-GB" sz="1500" b="1" dirty="0"/>
              <a:t>P5.1 – Task 14 - </a:t>
            </a:r>
            <a:r>
              <a:rPr lang="en-GB" sz="1500" dirty="0"/>
              <a:t>Create a test strategy </a:t>
            </a:r>
            <a:r>
              <a:rPr lang="en-GB" sz="1400" dirty="0"/>
              <a:t>for a range of production tests </a:t>
            </a:r>
            <a:r>
              <a:rPr lang="en-GB" sz="1500" dirty="0" smtClean="0"/>
              <a:t>to </a:t>
            </a:r>
            <a:r>
              <a:rPr lang="en-GB" sz="1500" dirty="0"/>
              <a:t>test and debug the game during Production.</a:t>
            </a:r>
          </a:p>
          <a:p>
            <a:pPr marL="109728" indent="0">
              <a:buNone/>
            </a:pPr>
            <a:r>
              <a:rPr lang="en-GB" sz="1500" b="1" dirty="0" smtClean="0"/>
              <a:t>P4.1 </a:t>
            </a:r>
            <a:r>
              <a:rPr lang="en-GB" sz="1500" b="1" dirty="0"/>
              <a:t>– Task </a:t>
            </a:r>
            <a:r>
              <a:rPr lang="en-GB" sz="1500" b="1" dirty="0" smtClean="0"/>
              <a:t>15 </a:t>
            </a:r>
            <a:r>
              <a:rPr lang="en-GB" sz="1500" b="1" dirty="0"/>
              <a:t>– </a:t>
            </a:r>
            <a:r>
              <a:rPr lang="en-GB" sz="1500" dirty="0"/>
              <a:t>Construct some form of User help and Support within the game to guide the user to problem solve.</a:t>
            </a:r>
          </a:p>
          <a:p>
            <a:pPr marL="109728" indent="0">
              <a:buNone/>
            </a:pPr>
            <a:r>
              <a:rPr lang="en-GB" sz="1500" b="1" dirty="0"/>
              <a:t>P4.1 – Task </a:t>
            </a:r>
            <a:r>
              <a:rPr lang="en-GB" sz="1500" b="1" dirty="0" smtClean="0"/>
              <a:t>16 </a:t>
            </a:r>
            <a:r>
              <a:rPr lang="en-GB" sz="1500" b="1" dirty="0"/>
              <a:t>– </a:t>
            </a:r>
            <a:r>
              <a:rPr lang="en-GB" sz="1500" dirty="0"/>
              <a:t>Add in appropriate scripting and AI elements to the game to make it more challenging.</a:t>
            </a:r>
          </a:p>
          <a:p>
            <a:pPr marL="109728" indent="0">
              <a:buNone/>
            </a:pPr>
            <a:r>
              <a:rPr lang="en-GB" sz="1500" b="1" dirty="0"/>
              <a:t>P4.1 – Task </a:t>
            </a:r>
            <a:r>
              <a:rPr lang="en-GB" sz="1500" b="1" dirty="0" smtClean="0"/>
              <a:t>17 </a:t>
            </a:r>
            <a:r>
              <a:rPr lang="en-GB" sz="1500" b="1" dirty="0"/>
              <a:t>– </a:t>
            </a:r>
            <a:r>
              <a:rPr lang="en-GB" sz="1500" dirty="0"/>
              <a:t>Produce a game ending screen that highlights the success of the player</a:t>
            </a:r>
            <a:r>
              <a:rPr lang="en-GB" sz="1500" dirty="0" smtClean="0"/>
              <a:t>.</a:t>
            </a:r>
          </a:p>
          <a:p>
            <a:pPr marL="109728" indent="0">
              <a:buNone/>
            </a:pPr>
            <a:r>
              <a:rPr lang="en-GB" sz="1500" b="1" dirty="0"/>
              <a:t>M3.1 – Task </a:t>
            </a:r>
            <a:r>
              <a:rPr lang="en-GB" sz="1500" b="1" dirty="0" smtClean="0"/>
              <a:t>18 </a:t>
            </a:r>
            <a:r>
              <a:rPr lang="en-GB" sz="1500" b="1" dirty="0"/>
              <a:t>– </a:t>
            </a:r>
            <a:r>
              <a:rPr lang="en-GB" sz="1500" dirty="0"/>
              <a:t>Explain with examples the benefits of expansion packs for games to players and </a:t>
            </a:r>
            <a:r>
              <a:rPr lang="en-GB" sz="1500" dirty="0" smtClean="0"/>
              <a:t>companies.</a:t>
            </a:r>
          </a:p>
          <a:p>
            <a:pPr marL="109728" indent="0">
              <a:buNone/>
            </a:pPr>
            <a:r>
              <a:rPr lang="en-GB" sz="1500" b="1" dirty="0" smtClean="0"/>
              <a:t>M3.2 – Task 19</a:t>
            </a:r>
            <a:r>
              <a:rPr lang="en-GB" sz="1500" dirty="0" smtClean="0"/>
              <a:t> – Describe for your game what additional content can be added after production and the benefits this will have to the user in terms of playability.</a:t>
            </a:r>
          </a:p>
          <a:p>
            <a:pPr marL="109728" indent="0">
              <a:buNone/>
            </a:pPr>
            <a:r>
              <a:rPr lang="en-GB" sz="1500" b="1" dirty="0" smtClean="0"/>
              <a:t>M3.3 </a:t>
            </a:r>
            <a:r>
              <a:rPr lang="en-GB" sz="1500" b="1" dirty="0"/>
              <a:t>– Task </a:t>
            </a:r>
            <a:r>
              <a:rPr lang="en-GB" sz="1500" b="1" dirty="0" smtClean="0"/>
              <a:t>20 </a:t>
            </a:r>
            <a:r>
              <a:rPr lang="en-GB" sz="1500" b="1" dirty="0"/>
              <a:t>– </a:t>
            </a:r>
            <a:r>
              <a:rPr lang="en-GB" sz="1500" dirty="0"/>
              <a:t>Sketch and plan at least three additional elements or enhancements to your game in terms of downloadable content</a:t>
            </a:r>
            <a:r>
              <a:rPr lang="en-GB" sz="1500" dirty="0" smtClean="0"/>
              <a:t>.</a:t>
            </a:r>
            <a:endParaRPr lang="en-GB" sz="15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600"/>
          </a:xfrm>
        </p:spPr>
        <p:txBody>
          <a:bodyPr>
            <a:noAutofit/>
          </a:bodyPr>
          <a:lstStyle/>
          <a:p>
            <a:r>
              <a:rPr lang="en-GB" sz="1600" dirty="0" smtClean="0"/>
              <a:t>Learners </a:t>
            </a:r>
            <a:r>
              <a:rPr lang="en-GB" sz="1600" dirty="0"/>
              <a:t>should provide the detailed storyboard for the game they are going to produce over multiple levels. This should include scene setting players, rules, purpose, scoring and written annotations that go with it. </a:t>
            </a:r>
          </a:p>
          <a:p>
            <a:r>
              <a:rPr lang="en-GB" sz="1600" i="1" dirty="0"/>
              <a:t>For merit </a:t>
            </a:r>
            <a:r>
              <a:rPr lang="en-GB" sz="1600" i="1" dirty="0" smtClean="0"/>
              <a:t>criterion </a:t>
            </a:r>
            <a:r>
              <a:rPr lang="en-GB" sz="1600" i="1" dirty="0"/>
              <a:t>M3 learners should produce a report or diagrams of the designs and/or ideas for downloadable expansions that could be used with the game they have planned for the P3. The learners should evidence how this will add to the playability of the game and why a player would want to download or use these expansions. </a:t>
            </a:r>
            <a:endParaRPr lang="en-GB" sz="1600" dirty="0"/>
          </a:p>
          <a:p>
            <a:r>
              <a:rPr lang="en-GB" sz="1600" dirty="0"/>
              <a:t>Learners must create a working 2/3D game over multiple levels there must be a purpose to the game and a scoring system either using points or time constraints to add an element of competitive game play, the game must include user interaction. The game can be evidenced using a print of the coding and annotated screen shots of the game running. It should match the storyboard and design document created by the learner. </a:t>
            </a:r>
            <a:endParaRPr lang="en-GB" sz="1600" dirty="0" smtClean="0"/>
          </a:p>
          <a:p>
            <a:r>
              <a:rPr lang="en-GB" sz="1600" dirty="0"/>
              <a:t>Learners will learn how to design a computer game using relevant design techniques e.g. storyboarding they should think about the interface and the platform it will run on.</a:t>
            </a:r>
          </a:p>
          <a:p>
            <a:r>
              <a:rPr lang="en-GB" sz="1600" dirty="0"/>
              <a:t>They should consider the purpose and the genre of the game and then create outline ideas for their design based on an identified specification</a:t>
            </a:r>
            <a:r>
              <a:rPr lang="en-GB" sz="1600" dirty="0" smtClean="0"/>
              <a:t>.</a:t>
            </a:r>
            <a:endParaRPr lang="en-GB" sz="1600" dirty="0"/>
          </a:p>
        </p:txBody>
      </p:sp>
      <p:sp>
        <p:nvSpPr>
          <p:cNvPr id="3" name="Title 2"/>
          <p:cNvSpPr>
            <a:spLocks noGrp="1"/>
          </p:cNvSpPr>
          <p:nvPr>
            <p:ph type="title"/>
          </p:nvPr>
        </p:nvSpPr>
        <p:spPr>
          <a:xfrm>
            <a:off x="251520" y="274638"/>
            <a:ext cx="8640960" cy="850106"/>
          </a:xfrm>
        </p:spPr>
        <p:txBody>
          <a:bodyPr>
            <a:noAutofit/>
          </a:bodyPr>
          <a:lstStyle/>
          <a:p>
            <a:r>
              <a:rPr lang="en-GB" sz="2800" dirty="0" smtClean="0"/>
              <a:t>Be </a:t>
            </a:r>
            <a:r>
              <a:rPr lang="en-GB" sz="2800" dirty="0"/>
              <a:t>able to design and develop computer games </a:t>
            </a:r>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Tasks</a:t>
            </a:r>
            <a:endParaRPr lang="en-GB" sz="11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1600" dirty="0" smtClean="0"/>
              <a:t>All games have a purpose and intended audience. Even Pong had a purpose, hit the ball to the other side and hope the other player missed, get the score up to 10 and win the game. Start the next level and play again, a bit faster. Not exactly a master plan but still a purpose. Since then games have expanded, the booklets that come with them are getting larger, the back story and character histories of games like FF7 stretch to ten pages on the booklet. Even GTA V has a backstory, plot, aim, ultimate goal, subplots and alternative endings. The four minute video of </a:t>
            </a:r>
            <a:r>
              <a:rPr lang="en-GB" sz="1600" dirty="0" smtClean="0">
                <a:hlinkClick r:id="rId2" action="ppaction://hlinkfile"/>
              </a:rPr>
              <a:t>Gears of War 3 </a:t>
            </a:r>
            <a:r>
              <a:rPr lang="en-GB" sz="1600" dirty="0" smtClean="0"/>
              <a:t>told more of the games aim than the booklet that came with it.</a:t>
            </a:r>
          </a:p>
          <a:p>
            <a:r>
              <a:rPr lang="en-GB" sz="1600" dirty="0" smtClean="0"/>
              <a:t>All games also have a times release date, budget set aside for it, timetable for production, what genre it will be, what console or platform it will released on, how it will be tested, possible expansion packs or bug fixes, storyboards drawn up, sketches for the artists and designers, character development etc. For some games it can be a whole month before the first piece of code is written.</a:t>
            </a:r>
          </a:p>
          <a:p>
            <a:r>
              <a:rPr lang="en-GB" sz="1600" dirty="0" smtClean="0"/>
              <a:t>Your project will have a shorter timetable but will require planning, to define the purpose and audience you will need to have a clear indication of the reason and ultimate goal of your game, will it be educational, puzzle based or action orientated, will it have characters, what will the levels be, how will the user progress.</a:t>
            </a:r>
          </a:p>
          <a:p>
            <a:r>
              <a:rPr lang="en-GB" sz="1600" b="1" dirty="0" smtClean="0"/>
              <a:t>P3.1 – Task 01 – </a:t>
            </a:r>
            <a:r>
              <a:rPr lang="en-GB" sz="1600" dirty="0" smtClean="0"/>
              <a:t>Choose a game from a genre and platform that will be similar to yours and analyse the Purpose and Audience of this game.</a:t>
            </a:r>
            <a:endParaRPr lang="en-GB" sz="1600" dirty="0"/>
          </a:p>
        </p:txBody>
      </p:sp>
      <p:sp>
        <p:nvSpPr>
          <p:cNvPr id="3" name="Title 2"/>
          <p:cNvSpPr>
            <a:spLocks noGrp="1"/>
          </p:cNvSpPr>
          <p:nvPr>
            <p:ph type="title"/>
          </p:nvPr>
        </p:nvSpPr>
        <p:spPr/>
        <p:txBody>
          <a:bodyPr>
            <a:normAutofit fontScale="90000"/>
          </a:bodyPr>
          <a:lstStyle/>
          <a:p>
            <a:r>
              <a:rPr lang="en-GB" dirty="0"/>
              <a:t>LO3 Be able to design and develop computer </a:t>
            </a:r>
            <a:r>
              <a:rPr lang="en-GB" dirty="0" smtClean="0"/>
              <a:t>games - Planning</a:t>
            </a:r>
            <a:endParaRPr lang="en-GB" dirty="0"/>
          </a:p>
        </p:txBody>
      </p:sp>
      <p:sp>
        <p:nvSpPr>
          <p:cNvPr id="4" name="Round Same Side Corner Rectangle 3">
            <a:hlinkClick r:id="rId3"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2051720"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1</a:t>
            </a:r>
            <a:endParaRPr lang="en-GB" sz="1200" b="1" dirty="0">
              <a:solidFill>
                <a:schemeClr val="tx1"/>
              </a:solidFill>
              <a:latin typeface="Calibri" pitchFamily="34" charset="0"/>
              <a:cs typeface="Calibri" pitchFamily="34" charset="0"/>
            </a:endParaRPr>
          </a:p>
        </p:txBody>
      </p:sp>
      <p:sp>
        <p:nvSpPr>
          <p:cNvPr id="8" name="Round Same Side Corner Rectangle 7">
            <a:hlinkClick r:id="rId6"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9"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10"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1"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2"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2"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2"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2"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2"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2"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3"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3"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3"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3"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10"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4"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5"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12606245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68760"/>
            <a:ext cx="8643998" cy="4896544"/>
          </a:xfrm>
        </p:spPr>
        <p:txBody>
          <a:bodyPr>
            <a:noAutofit/>
          </a:bodyPr>
          <a:lstStyle/>
          <a:p>
            <a:pPr marL="0" indent="0">
              <a:lnSpc>
                <a:spcPct val="80000"/>
              </a:lnSpc>
              <a:buNone/>
              <a:defRPr/>
            </a:pPr>
            <a:r>
              <a:rPr lang="en-US" sz="1800" dirty="0" smtClean="0"/>
              <a:t>A project specification is the </a:t>
            </a:r>
            <a:r>
              <a:rPr lang="en-US" sz="1800" b="1" dirty="0" smtClean="0"/>
              <a:t>“what”, “who”, “how” </a:t>
            </a:r>
            <a:r>
              <a:rPr lang="en-US" sz="1800" dirty="0" smtClean="0"/>
              <a:t>and</a:t>
            </a:r>
            <a:r>
              <a:rPr lang="en-US" sz="1800" b="1" dirty="0" smtClean="0"/>
              <a:t> “when” and “wherefore” </a:t>
            </a:r>
            <a:r>
              <a:rPr lang="en-US" sz="1800" dirty="0" smtClean="0"/>
              <a:t>of your project. </a:t>
            </a:r>
            <a:r>
              <a:rPr lang="en-GB" sz="1800" dirty="0" smtClean="0"/>
              <a:t>You will need to detail:</a:t>
            </a:r>
          </a:p>
          <a:p>
            <a:pPr>
              <a:lnSpc>
                <a:spcPct val="80000"/>
              </a:lnSpc>
              <a:defRPr/>
            </a:pPr>
            <a:r>
              <a:rPr lang="en-GB" sz="1800" b="1" dirty="0" smtClean="0"/>
              <a:t>What</a:t>
            </a:r>
          </a:p>
          <a:p>
            <a:pPr lvl="1">
              <a:lnSpc>
                <a:spcPct val="80000"/>
              </a:lnSpc>
              <a:defRPr/>
            </a:pPr>
            <a:r>
              <a:rPr lang="en-GB" sz="1800" dirty="0" smtClean="0"/>
              <a:t>What is the game all about?</a:t>
            </a:r>
          </a:p>
          <a:p>
            <a:pPr lvl="1">
              <a:lnSpc>
                <a:spcPct val="80000"/>
              </a:lnSpc>
              <a:defRPr/>
            </a:pPr>
            <a:r>
              <a:rPr lang="en-GB" sz="1800" dirty="0" smtClean="0"/>
              <a:t>What is the objective, aim and details of game?</a:t>
            </a:r>
          </a:p>
          <a:p>
            <a:pPr>
              <a:lnSpc>
                <a:spcPct val="80000"/>
              </a:lnSpc>
              <a:defRPr/>
            </a:pPr>
            <a:r>
              <a:rPr lang="en-GB" sz="1800" b="1" dirty="0" smtClean="0"/>
              <a:t>Who</a:t>
            </a:r>
          </a:p>
          <a:p>
            <a:pPr lvl="1">
              <a:lnSpc>
                <a:spcPct val="80000"/>
              </a:lnSpc>
              <a:defRPr/>
            </a:pPr>
            <a:r>
              <a:rPr lang="en-GB" sz="1800" dirty="0" smtClean="0"/>
              <a:t>Who is the game aimed at?</a:t>
            </a:r>
          </a:p>
          <a:p>
            <a:pPr lvl="1">
              <a:lnSpc>
                <a:spcPct val="80000"/>
              </a:lnSpc>
              <a:defRPr/>
            </a:pPr>
            <a:r>
              <a:rPr lang="en-GB" sz="1800" dirty="0" smtClean="0"/>
              <a:t>Who is the team?</a:t>
            </a:r>
          </a:p>
          <a:p>
            <a:pPr>
              <a:lnSpc>
                <a:spcPct val="80000"/>
              </a:lnSpc>
              <a:defRPr/>
            </a:pPr>
            <a:r>
              <a:rPr lang="en-GB" sz="1800" b="1" dirty="0" smtClean="0"/>
              <a:t>How</a:t>
            </a:r>
          </a:p>
          <a:p>
            <a:pPr lvl="1">
              <a:lnSpc>
                <a:spcPct val="80000"/>
              </a:lnSpc>
              <a:defRPr/>
            </a:pPr>
            <a:r>
              <a:rPr lang="en-GB" sz="1800" dirty="0" smtClean="0"/>
              <a:t>Is the game going to be created?</a:t>
            </a:r>
          </a:p>
          <a:p>
            <a:pPr lvl="1">
              <a:lnSpc>
                <a:spcPct val="80000"/>
              </a:lnSpc>
              <a:defRPr/>
            </a:pPr>
            <a:r>
              <a:rPr lang="en-GB" sz="1800" dirty="0" smtClean="0"/>
              <a:t>How is the game going to be distributed?</a:t>
            </a:r>
          </a:p>
          <a:p>
            <a:pPr>
              <a:lnSpc>
                <a:spcPct val="80000"/>
              </a:lnSpc>
              <a:defRPr/>
            </a:pPr>
            <a:r>
              <a:rPr lang="en-GB" sz="1800" b="1" dirty="0" smtClean="0"/>
              <a:t>When</a:t>
            </a:r>
          </a:p>
          <a:p>
            <a:pPr lvl="1">
              <a:lnSpc>
                <a:spcPct val="80000"/>
              </a:lnSpc>
              <a:defRPr/>
            </a:pPr>
            <a:r>
              <a:rPr lang="en-GB" sz="1800" dirty="0" smtClean="0"/>
              <a:t>How long will the project take?</a:t>
            </a:r>
          </a:p>
          <a:p>
            <a:pPr lvl="1">
              <a:lnSpc>
                <a:spcPct val="80000"/>
              </a:lnSpc>
              <a:defRPr/>
            </a:pPr>
            <a:r>
              <a:rPr lang="en-GB" sz="1800" dirty="0" smtClean="0"/>
              <a:t>When will it start and finish?</a:t>
            </a:r>
            <a:endParaRPr lang="en-US" sz="1800" dirty="0" smtClean="0"/>
          </a:p>
          <a:p>
            <a:pPr>
              <a:lnSpc>
                <a:spcPct val="80000"/>
              </a:lnSpc>
              <a:defRPr/>
            </a:pPr>
            <a:r>
              <a:rPr lang="en-GB" sz="1800" b="1" dirty="0"/>
              <a:t>Other </a:t>
            </a:r>
          </a:p>
          <a:p>
            <a:pPr lvl="1">
              <a:lnSpc>
                <a:spcPct val="80000"/>
              </a:lnSpc>
              <a:defRPr/>
            </a:pPr>
            <a:r>
              <a:rPr lang="en-GB" sz="1800" dirty="0"/>
              <a:t>Sales tool</a:t>
            </a:r>
            <a:r>
              <a:rPr lang="en-US" sz="1800" dirty="0"/>
              <a:t> and marketing</a:t>
            </a:r>
            <a:endParaRPr lang="en-GB" sz="1800" dirty="0"/>
          </a:p>
          <a:p>
            <a:pPr marL="0" indent="0">
              <a:lnSpc>
                <a:spcPct val="80000"/>
              </a:lnSpc>
              <a:buNone/>
              <a:defRPr/>
            </a:pPr>
            <a:r>
              <a:rPr lang="en-US" sz="1800" b="1" dirty="0" smtClean="0"/>
              <a:t>P3.2 - Task 02 </a:t>
            </a:r>
            <a:r>
              <a:rPr lang="en-US" sz="1800" dirty="0" smtClean="0"/>
              <a:t>– Using the template on slide 04, provide relevant details about the Purpose of the video game project you plan to manage</a:t>
            </a:r>
          </a:p>
        </p:txBody>
      </p:sp>
      <p:sp>
        <p:nvSpPr>
          <p:cNvPr id="2" name="Title 1"/>
          <p:cNvSpPr>
            <a:spLocks noGrp="1"/>
          </p:cNvSpPr>
          <p:nvPr>
            <p:ph type="title"/>
          </p:nvPr>
        </p:nvSpPr>
        <p:spPr>
          <a:xfrm>
            <a:off x="251520" y="255828"/>
            <a:ext cx="8640960" cy="796908"/>
          </a:xfrm>
        </p:spPr>
        <p:txBody>
          <a:bodyPr>
            <a:normAutofit fontScale="90000"/>
          </a:bodyPr>
          <a:lstStyle/>
          <a:p>
            <a:r>
              <a:rPr lang="en-GB" dirty="0"/>
              <a:t>LO3 Be able to design and develop computer games - Planning</a:t>
            </a:r>
            <a:endParaRPr lang="en-US" b="1" dirty="0"/>
          </a:p>
        </p:txBody>
      </p:sp>
      <p:sp>
        <p:nvSpPr>
          <p:cNvPr id="4" name="Round Same Side Corner Rectangle 3">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 name="Round Same Side Corner Rectangle 4">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2298605"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2</a:t>
            </a:r>
            <a:endParaRPr lang="en-GB" sz="1200" b="1" dirty="0">
              <a:solidFill>
                <a:schemeClr val="tx1"/>
              </a:solidFill>
              <a:latin typeface="Calibri" pitchFamily="34" charset="0"/>
              <a:cs typeface="Calibri" pitchFamily="34" charset="0"/>
            </a:endParaRPr>
          </a:p>
        </p:txBody>
      </p:sp>
      <p:sp>
        <p:nvSpPr>
          <p:cNvPr id="9" name="Round Same Side Corner Rectangle 8">
            <a:hlinkClick r:id="rId6"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2765959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16" y="1196752"/>
            <a:ext cx="7236296" cy="5256584"/>
          </a:xfrm>
        </p:spPr>
        <p:txBody>
          <a:bodyPr>
            <a:noAutofit/>
          </a:bodyPr>
          <a:lstStyle/>
          <a:p>
            <a:endParaRPr lang="en-GB" sz="100" dirty="0" smtClean="0"/>
          </a:p>
          <a:p>
            <a:r>
              <a:rPr lang="en-GB" sz="1800" dirty="0" smtClean="0"/>
              <a:t>The interface on a game is very important, it holds the user on pause, keeps the user at a point, directs them to different sections of the game or launches them into a phase of the game from where they left of. There are rules for Interfaces that help a game and make it more playable and more acceptable:</a:t>
            </a:r>
          </a:p>
          <a:p>
            <a:pPr lvl="1"/>
            <a:r>
              <a:rPr lang="en-GB" sz="1600" dirty="0" smtClean="0"/>
              <a:t>A user interface needs to be simple enough for the age of your target audience to understand.</a:t>
            </a:r>
          </a:p>
          <a:p>
            <a:pPr lvl="1"/>
            <a:r>
              <a:rPr lang="en-GB" sz="1600" dirty="0" smtClean="0"/>
              <a:t>It needs to have a similar design to the game structure, technical for a technical game, colourful if the game is colourful, in keeping with the background and user controls.</a:t>
            </a:r>
          </a:p>
          <a:p>
            <a:pPr lvl="1"/>
            <a:r>
              <a:rPr lang="en-GB" sz="1600" dirty="0" smtClean="0"/>
              <a:t>It needs to have an escape from the game option, specifically if the game has the facility to be saved.</a:t>
            </a:r>
          </a:p>
          <a:p>
            <a:pPr lvl="1"/>
            <a:r>
              <a:rPr lang="en-GB" sz="1600" dirty="0" smtClean="0"/>
              <a:t>Have limited sub menus so as not to confuse the user.</a:t>
            </a:r>
          </a:p>
          <a:p>
            <a:r>
              <a:rPr lang="en-GB" sz="1800" b="1" dirty="0" smtClean="0"/>
              <a:t>P3.2 </a:t>
            </a:r>
            <a:r>
              <a:rPr lang="en-GB" sz="1800" b="1" dirty="0"/>
              <a:t>- Task 03 –</a:t>
            </a:r>
            <a:r>
              <a:rPr lang="en-GB" sz="1800" dirty="0"/>
              <a:t> Produce a </a:t>
            </a:r>
            <a:r>
              <a:rPr lang="en-GB" sz="1800" dirty="0" smtClean="0"/>
              <a:t>design sketch </a:t>
            </a:r>
            <a:r>
              <a:rPr lang="en-GB" sz="1800" dirty="0"/>
              <a:t>of your game </a:t>
            </a:r>
            <a:r>
              <a:rPr lang="en-GB" sz="1800" dirty="0" smtClean="0"/>
              <a:t>interface including details of </a:t>
            </a:r>
            <a:r>
              <a:rPr lang="en-GB" sz="1800" dirty="0"/>
              <a:t>the necessary elements</a:t>
            </a:r>
            <a:r>
              <a:rPr lang="en-GB" sz="1800" dirty="0" smtClean="0"/>
              <a:t>.</a:t>
            </a:r>
          </a:p>
          <a:p>
            <a:r>
              <a:rPr lang="en-GB" sz="1800" dirty="0" smtClean="0"/>
              <a:t>Place this finished design with an explanation on Slide 15 of the Design Document.</a:t>
            </a:r>
            <a:endParaRPr lang="en-GB" sz="1800" dirty="0"/>
          </a:p>
        </p:txBody>
      </p:sp>
      <p:sp>
        <p:nvSpPr>
          <p:cNvPr id="3" name="Title 2"/>
          <p:cNvSpPr>
            <a:spLocks noGrp="1"/>
          </p:cNvSpPr>
          <p:nvPr>
            <p:ph type="title"/>
          </p:nvPr>
        </p:nvSpPr>
        <p:spPr/>
        <p:txBody>
          <a:bodyPr>
            <a:normAutofit fontScale="90000"/>
          </a:bodyPr>
          <a:lstStyle/>
          <a:p>
            <a:r>
              <a:rPr lang="en-GB" dirty="0"/>
              <a:t>LO3 Be able to design and develop computer games - </a:t>
            </a:r>
            <a:r>
              <a:rPr lang="en-GB" dirty="0" smtClean="0"/>
              <a:t>Interface</a:t>
            </a:r>
            <a:endParaRPr lang="en-GB" dirty="0"/>
          </a:p>
        </p:txBody>
      </p:sp>
      <p:sp>
        <p:nvSpPr>
          <p:cNvPr id="4" name="TextBox 3"/>
          <p:cNvSpPr txBox="1"/>
          <p:nvPr/>
        </p:nvSpPr>
        <p:spPr>
          <a:xfrm>
            <a:off x="7380312" y="3898791"/>
            <a:ext cx="1643074" cy="2554545"/>
          </a:xfrm>
          <a:prstGeom prst="rect">
            <a:avLst/>
          </a:prstGeom>
          <a:noFill/>
          <a:ln>
            <a:solidFill>
              <a:schemeClr val="accent1"/>
            </a:solidFill>
          </a:ln>
        </p:spPr>
        <p:txBody>
          <a:bodyPr wrap="square" rtlCol="0">
            <a:spAutoFit/>
          </a:bodyPr>
          <a:lstStyle/>
          <a:p>
            <a:r>
              <a:rPr lang="en-GB" sz="1600" b="1" dirty="0" smtClean="0"/>
              <a:t>Think About:</a:t>
            </a:r>
          </a:p>
          <a:p>
            <a:r>
              <a:rPr lang="en-GB" sz="1600" dirty="0" smtClean="0"/>
              <a:t>The necessary options</a:t>
            </a:r>
          </a:p>
          <a:p>
            <a:r>
              <a:rPr lang="en-GB" sz="1600" dirty="0" smtClean="0"/>
              <a:t>The Control Methods</a:t>
            </a:r>
          </a:p>
          <a:p>
            <a:r>
              <a:rPr lang="en-GB" sz="1600" dirty="0" smtClean="0"/>
              <a:t>The background</a:t>
            </a:r>
          </a:p>
          <a:p>
            <a:r>
              <a:rPr lang="en-GB" sz="1600" dirty="0" smtClean="0"/>
              <a:t>The age and ability of the user</a:t>
            </a:r>
            <a:endParaRPr lang="en-GB" sz="1600" dirty="0"/>
          </a:p>
        </p:txBody>
      </p:sp>
      <p:sp>
        <p:nvSpPr>
          <p:cNvPr id="5" name="Round Same Side Corner Rectangle 4">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6" name="Round Same Side Corner Rectangle 5">
            <a:hlinkClick r:id="rId2"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7" name="Round Same Side Corner Rectangle 6">
            <a:hlinkClick r:id="rId3"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2555776"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3</a:t>
            </a:r>
            <a:endParaRPr lang="en-GB" sz="1200" b="1" dirty="0">
              <a:solidFill>
                <a:schemeClr val="tx1"/>
              </a:solidFill>
              <a:latin typeface="Calibri" pitchFamily="34" charset="0"/>
              <a:cs typeface="Calibri" pitchFamily="34" charset="0"/>
            </a:endParaRPr>
          </a:p>
        </p:txBody>
      </p:sp>
      <p:sp>
        <p:nvSpPr>
          <p:cNvPr id="11" name="Round Same Side Corner Rectangle 10">
            <a:hlinkClick r:id="rId7" action="ppaction://hlinksldjump"/>
          </p:cNvPr>
          <p:cNvSpPr/>
          <p:nvPr/>
        </p:nvSpPr>
        <p:spPr>
          <a:xfrm>
            <a:off x="284380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3" name="Round Same Side Corner Rectangle 22">
            <a:hlinkClick r:id="rId12"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4" name="Round Same Side Corner Rectangle 23">
            <a:hlinkClick r:id="rId12"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5" name="Round Same Side Corner Rectangle 24">
            <a:hlinkClick r:id="rId9"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6" name="Round Same Side Corner Rectangle 25">
            <a:hlinkClick r:id="rId13"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7" name="Round Same Side Corner Rectangle 26">
            <a:hlinkClick r:id="rId14"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3767259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16" y="1268760"/>
            <a:ext cx="7236296" cy="4752528"/>
          </a:xfrm>
        </p:spPr>
        <p:txBody>
          <a:bodyPr>
            <a:noAutofit/>
          </a:bodyPr>
          <a:lstStyle/>
          <a:p>
            <a:r>
              <a:rPr lang="en-GB" sz="1800" b="1" dirty="0" smtClean="0"/>
              <a:t>P3.2 - Task 04 –</a:t>
            </a:r>
            <a:r>
              <a:rPr lang="en-GB" sz="1800" dirty="0" smtClean="0"/>
              <a:t> Using the template, produce a story board of your game covering all the necessary elements.</a:t>
            </a:r>
          </a:p>
          <a:p>
            <a:endParaRPr lang="en-GB" sz="100" dirty="0" smtClean="0"/>
          </a:p>
          <a:p>
            <a:r>
              <a:rPr lang="en-GB" sz="1800" dirty="0"/>
              <a:t>This should include </a:t>
            </a:r>
            <a:r>
              <a:rPr lang="en-GB" sz="1800" b="1" dirty="0"/>
              <a:t>scene </a:t>
            </a:r>
            <a:r>
              <a:rPr lang="en-GB" sz="1800" b="1" dirty="0" smtClean="0"/>
              <a:t>setting</a:t>
            </a:r>
            <a:r>
              <a:rPr lang="en-GB" sz="1800" dirty="0" smtClean="0"/>
              <a:t>, </a:t>
            </a:r>
            <a:r>
              <a:rPr lang="en-GB" sz="1800" b="1" dirty="0"/>
              <a:t>players</a:t>
            </a:r>
            <a:r>
              <a:rPr lang="en-GB" sz="1800" dirty="0"/>
              <a:t>, </a:t>
            </a:r>
            <a:r>
              <a:rPr lang="en-GB" sz="1800" b="1" dirty="0"/>
              <a:t>rules</a:t>
            </a:r>
            <a:r>
              <a:rPr lang="en-GB" sz="1800" dirty="0"/>
              <a:t>, </a:t>
            </a:r>
            <a:r>
              <a:rPr lang="en-GB" sz="1800" b="1" dirty="0"/>
              <a:t>purpose</a:t>
            </a:r>
            <a:r>
              <a:rPr lang="en-GB" sz="1800" dirty="0"/>
              <a:t>, </a:t>
            </a:r>
            <a:r>
              <a:rPr lang="en-GB" sz="1800" b="1" dirty="0"/>
              <a:t>scoring</a:t>
            </a:r>
            <a:r>
              <a:rPr lang="en-GB" sz="1800" dirty="0"/>
              <a:t> and </a:t>
            </a:r>
            <a:r>
              <a:rPr lang="en-GB" sz="1800" b="1" dirty="0"/>
              <a:t>written annotations</a:t>
            </a:r>
            <a:r>
              <a:rPr lang="en-GB" sz="1800" dirty="0"/>
              <a:t> that go with it.</a:t>
            </a:r>
          </a:p>
          <a:p>
            <a:r>
              <a:rPr lang="en-GB" sz="1800" dirty="0" smtClean="0"/>
              <a:t>You do not have to produce every little detail but you must ensure it is logical and makes sense as static story boards.</a:t>
            </a:r>
          </a:p>
          <a:p>
            <a:r>
              <a:rPr lang="en-GB" sz="1800" b="1" dirty="0" smtClean="0"/>
              <a:t>Neatness</a:t>
            </a:r>
            <a:r>
              <a:rPr lang="en-GB" sz="1800" dirty="0" smtClean="0"/>
              <a:t> is </a:t>
            </a:r>
            <a:r>
              <a:rPr lang="en-GB" sz="1800" b="1" dirty="0" smtClean="0"/>
              <a:t>not</a:t>
            </a:r>
            <a:r>
              <a:rPr lang="en-GB" sz="1800" dirty="0" smtClean="0"/>
              <a:t> the </a:t>
            </a:r>
            <a:r>
              <a:rPr lang="en-GB" sz="1800" b="1" dirty="0" smtClean="0"/>
              <a:t>idea</a:t>
            </a:r>
            <a:r>
              <a:rPr lang="en-GB" sz="1800" dirty="0" smtClean="0"/>
              <a:t> </a:t>
            </a:r>
            <a:r>
              <a:rPr lang="en-GB" sz="1800" dirty="0" smtClean="0">
                <a:sym typeface="Wingdings" pitchFamily="2" charset="2"/>
              </a:rPr>
              <a:t>– functionality and direction is!</a:t>
            </a:r>
          </a:p>
          <a:p>
            <a:endParaRPr lang="en-GB" sz="100" dirty="0" smtClean="0"/>
          </a:p>
          <a:p>
            <a:r>
              <a:rPr lang="en-GB" sz="1800" dirty="0" smtClean="0"/>
              <a:t>Ensure you include your Interface Design on the boards and any important notes.</a:t>
            </a:r>
          </a:p>
          <a:p>
            <a:r>
              <a:rPr lang="en-GB" sz="1800" dirty="0" smtClean="0"/>
              <a:t>If you intend to use sound effects include them.</a:t>
            </a:r>
          </a:p>
          <a:p>
            <a:r>
              <a:rPr lang="en-GB" sz="1800" dirty="0" smtClean="0"/>
              <a:t>These should be detailed enough that a </a:t>
            </a:r>
            <a:r>
              <a:rPr lang="en-GB" sz="1800" b="1" dirty="0" smtClean="0"/>
              <a:t>third party</a:t>
            </a:r>
            <a:br>
              <a:rPr lang="en-GB" sz="1800" b="1" dirty="0" smtClean="0"/>
            </a:br>
            <a:r>
              <a:rPr lang="en-GB" sz="1800" dirty="0" smtClean="0"/>
              <a:t>can create your vision from these boards alone.</a:t>
            </a:r>
          </a:p>
          <a:p>
            <a:r>
              <a:rPr lang="en-GB" sz="1800" dirty="0" smtClean="0"/>
              <a:t>Think about </a:t>
            </a:r>
            <a:r>
              <a:rPr lang="en-GB" sz="1800" b="1" dirty="0" smtClean="0"/>
              <a:t>different levels</a:t>
            </a:r>
            <a:r>
              <a:rPr lang="en-GB" sz="1800" dirty="0" smtClean="0"/>
              <a:t>, any </a:t>
            </a:r>
            <a:r>
              <a:rPr lang="en-GB" sz="1800" b="1" dirty="0" smtClean="0"/>
              <a:t>rules</a:t>
            </a:r>
            <a:r>
              <a:rPr lang="en-GB" sz="1800" dirty="0" smtClean="0"/>
              <a:t> you wish to</a:t>
            </a:r>
            <a:br>
              <a:rPr lang="en-GB" sz="1800" dirty="0" smtClean="0"/>
            </a:br>
            <a:r>
              <a:rPr lang="en-GB" sz="1800" dirty="0" smtClean="0"/>
              <a:t>use, </a:t>
            </a:r>
            <a:r>
              <a:rPr lang="en-GB" sz="1800" b="1" dirty="0" smtClean="0"/>
              <a:t>text</a:t>
            </a:r>
            <a:r>
              <a:rPr lang="en-GB" sz="1800" dirty="0" smtClean="0"/>
              <a:t> and </a:t>
            </a:r>
            <a:r>
              <a:rPr lang="en-GB" sz="1800" b="1" dirty="0" smtClean="0"/>
              <a:t>scoring screens</a:t>
            </a:r>
            <a:r>
              <a:rPr lang="en-GB" sz="1800" dirty="0" smtClean="0"/>
              <a:t>.</a:t>
            </a:r>
          </a:p>
        </p:txBody>
      </p:sp>
      <p:sp>
        <p:nvSpPr>
          <p:cNvPr id="3" name="Title 2"/>
          <p:cNvSpPr>
            <a:spLocks noGrp="1"/>
          </p:cNvSpPr>
          <p:nvPr>
            <p:ph type="title"/>
          </p:nvPr>
        </p:nvSpPr>
        <p:spPr/>
        <p:txBody>
          <a:bodyPr>
            <a:normAutofit fontScale="90000"/>
          </a:bodyPr>
          <a:lstStyle/>
          <a:p>
            <a:r>
              <a:rPr lang="en-GB" dirty="0"/>
              <a:t>LO3 Be able to design and develop computer games - </a:t>
            </a:r>
            <a:r>
              <a:rPr lang="en-GB" dirty="0" smtClean="0"/>
              <a:t>Storyboard</a:t>
            </a:r>
            <a:endParaRPr lang="en-GB" dirty="0"/>
          </a:p>
        </p:txBody>
      </p:sp>
      <p:sp>
        <p:nvSpPr>
          <p:cNvPr id="4" name="TextBox 3"/>
          <p:cNvSpPr txBox="1"/>
          <p:nvPr/>
        </p:nvSpPr>
        <p:spPr>
          <a:xfrm>
            <a:off x="7308304" y="2795444"/>
            <a:ext cx="1643074" cy="1569660"/>
          </a:xfrm>
          <a:prstGeom prst="rect">
            <a:avLst/>
          </a:prstGeom>
          <a:noFill/>
          <a:ln>
            <a:solidFill>
              <a:schemeClr val="accent1"/>
            </a:solidFill>
          </a:ln>
        </p:spPr>
        <p:txBody>
          <a:bodyPr wrap="square" rtlCol="0">
            <a:spAutoFit/>
          </a:bodyPr>
          <a:lstStyle/>
          <a:p>
            <a:r>
              <a:rPr lang="en-GB" sz="1600" b="1" dirty="0" smtClean="0"/>
              <a:t>Think About:</a:t>
            </a:r>
          </a:p>
          <a:p>
            <a:r>
              <a:rPr lang="en-GB" sz="1600" dirty="0" smtClean="0"/>
              <a:t>Story board</a:t>
            </a:r>
          </a:p>
          <a:p>
            <a:r>
              <a:rPr lang="en-GB" sz="1600" dirty="0" smtClean="0"/>
              <a:t>Timings</a:t>
            </a:r>
          </a:p>
          <a:p>
            <a:r>
              <a:rPr lang="en-GB" sz="1600" dirty="0" smtClean="0"/>
              <a:t>Movement</a:t>
            </a:r>
          </a:p>
          <a:p>
            <a:r>
              <a:rPr lang="en-GB" sz="1600" dirty="0" smtClean="0"/>
              <a:t>Transitions</a:t>
            </a:r>
          </a:p>
          <a:p>
            <a:r>
              <a:rPr lang="en-GB" sz="1600" dirty="0" smtClean="0"/>
              <a:t>Effects</a:t>
            </a:r>
            <a:endParaRPr lang="en-GB" sz="1600" dirty="0"/>
          </a:p>
        </p:txBody>
      </p:sp>
      <p:sp>
        <p:nvSpPr>
          <p:cNvPr id="5" name="Rectangle 4"/>
          <p:cNvSpPr/>
          <p:nvPr/>
        </p:nvSpPr>
        <p:spPr>
          <a:xfrm>
            <a:off x="35496" y="5733256"/>
            <a:ext cx="6840760" cy="523220"/>
          </a:xfrm>
          <a:prstGeom prst="rect">
            <a:avLst/>
          </a:prstGeom>
        </p:spPr>
        <p:txBody>
          <a:bodyPr wrap="square">
            <a:spAutoFit/>
          </a:bodyPr>
          <a:lstStyle/>
          <a:p>
            <a:pPr algn="ctr"/>
            <a:r>
              <a:rPr lang="en-GB" sz="1400" b="1" u="sng" dirty="0" smtClean="0"/>
              <a:t>Useful Link Alert!</a:t>
            </a:r>
            <a:endParaRPr lang="en-GB" sz="1400" b="1" u="sng" dirty="0" smtClean="0">
              <a:hlinkClick r:id="rId2"/>
            </a:endParaRPr>
          </a:p>
          <a:p>
            <a:r>
              <a:rPr lang="en-GB" sz="1400" dirty="0" smtClean="0">
                <a:hlinkClick r:id="rId2"/>
              </a:rPr>
              <a:t>http://www.wideopenspace.co.uk/animation-tutorial/s3-storyboard.html</a:t>
            </a:r>
            <a:r>
              <a:rPr lang="en-GB" sz="1400" dirty="0" smtClean="0"/>
              <a:t> </a:t>
            </a:r>
            <a:endParaRPr lang="en-GB" sz="1400" dirty="0"/>
          </a:p>
        </p:txBody>
      </p:sp>
      <p:pic>
        <p:nvPicPr>
          <p:cNvPr id="3074" name="Picture 2"/>
          <p:cNvPicPr>
            <a:picLocks noChangeAspect="1" noChangeArrowheads="1"/>
          </p:cNvPicPr>
          <p:nvPr/>
        </p:nvPicPr>
        <p:blipFill>
          <a:blip r:embed="rId3" cstate="print"/>
          <a:srcRect/>
          <a:stretch>
            <a:fillRect/>
          </a:stretch>
        </p:blipFill>
        <p:spPr bwMode="auto">
          <a:xfrm>
            <a:off x="6517597" y="4441492"/>
            <a:ext cx="2451059" cy="1809698"/>
          </a:xfrm>
          <a:prstGeom prst="rect">
            <a:avLst/>
          </a:prstGeom>
          <a:noFill/>
          <a:ln w="9525">
            <a:noFill/>
            <a:miter lim="800000"/>
            <a:headEnd/>
            <a:tailEnd/>
          </a:ln>
        </p:spPr>
      </p:pic>
      <p:sp>
        <p:nvSpPr>
          <p:cNvPr id="7" name="Round Same Side Corner Rectangle 6">
            <a:hlinkClick r:id="rId4"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8" name="Round Same Side Corner Rectangle 7">
            <a:hlinkClick r:id="rId4"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2843808"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4</a:t>
            </a:r>
            <a:endParaRPr lang="en-GB" sz="1200" b="1" dirty="0">
              <a:solidFill>
                <a:schemeClr val="tx1"/>
              </a:solidFill>
              <a:latin typeface="Calibri" pitchFamily="34" charset="0"/>
              <a:cs typeface="Calibri" pitchFamily="34" charset="0"/>
            </a:endParaRPr>
          </a:p>
        </p:txBody>
      </p:sp>
      <p:sp>
        <p:nvSpPr>
          <p:cNvPr id="14" name="Round Same Side Corner Rectangle 13">
            <a:hlinkClick r:id="rId10"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6" name="Round Same Side Corner Rectangle 15">
            <a:hlinkClick r:id="rId12"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7" name="Round Same Side Corner Rectangle 16">
            <a:hlinkClick r:id="rId13"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8" name="Round Same Side Corner Rectangle 17">
            <a:hlinkClick r:id="rId13"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9" name="Round Same Side Corner Rectangle 18">
            <a:hlinkClick r:id="rId13"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20" name="Round Same Side Corner Rectangle 19">
            <a:hlinkClick r:id="rId13"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21" name="Round Same Side Corner Rectangle 20">
            <a:hlinkClick r:id="rId13"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2" name="Round Same Side Corner Rectangle 21">
            <a:hlinkClick r:id="rId13"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3" name="Round Same Side Corner Rectangle 22">
            <a:hlinkClick r:id="rId14"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4" name="Round Same Side Corner Rectangle 23">
            <a:hlinkClick r:id="rId14"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5" name="Round Same Side Corner Rectangle 24">
            <a:hlinkClick r:id="rId14"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7" name="Round Same Side Corner Rectangle 26">
            <a:hlinkClick r:id="rId11"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8" name="Round Same Side Corner Rectangle 27">
            <a:hlinkClick r:id="rId15"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9" name="Round Same Side Corner Rectangle 28">
            <a:hlinkClick r:id="rId16"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4190260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96752"/>
            <a:ext cx="8929718" cy="1732182"/>
          </a:xfrm>
        </p:spPr>
        <p:txBody>
          <a:bodyPr>
            <a:normAutofit fontScale="92500" lnSpcReduction="20000"/>
          </a:bodyPr>
          <a:lstStyle/>
          <a:p>
            <a:r>
              <a:rPr lang="en-GB" dirty="0" smtClean="0"/>
              <a:t>You may wish to use a template many of which can be found free online or there are a couple of examples below.</a:t>
            </a:r>
          </a:p>
          <a:p>
            <a:r>
              <a:rPr lang="en-GB" dirty="0" smtClean="0"/>
              <a:t>Either way you need to put enough detail so that a third party can create your masterpiece.</a:t>
            </a:r>
            <a:endParaRPr lang="en-GB" dirty="0"/>
          </a:p>
        </p:txBody>
      </p:sp>
      <p:sp>
        <p:nvSpPr>
          <p:cNvPr id="3" name="Title 2"/>
          <p:cNvSpPr>
            <a:spLocks noGrp="1"/>
          </p:cNvSpPr>
          <p:nvPr>
            <p:ph type="title"/>
          </p:nvPr>
        </p:nvSpPr>
        <p:spPr/>
        <p:txBody>
          <a:bodyPr>
            <a:normAutofit fontScale="90000"/>
          </a:bodyPr>
          <a:lstStyle/>
          <a:p>
            <a:r>
              <a:rPr lang="en-GB" dirty="0"/>
              <a:t>LO3 Be able to design and develop computer games </a:t>
            </a:r>
            <a:r>
              <a:rPr lang="en-GB" dirty="0" smtClean="0"/>
              <a:t>– Storyboard </a:t>
            </a:r>
            <a:r>
              <a:rPr lang="en-GB" dirty="0" err="1" smtClean="0"/>
              <a:t>cont</a:t>
            </a:r>
            <a:r>
              <a:rPr lang="en-GB" dirty="0" smtClean="0"/>
              <a:t>…</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4644008" y="2780929"/>
            <a:ext cx="2765107" cy="3456384"/>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547664" y="2828228"/>
            <a:ext cx="2706052" cy="3367508"/>
          </a:xfrm>
          <a:prstGeom prst="rect">
            <a:avLst/>
          </a:prstGeom>
          <a:noFill/>
          <a:ln w="9525">
            <a:noFill/>
            <a:miter lim="800000"/>
            <a:headEnd/>
            <a:tailEnd/>
          </a:ln>
        </p:spPr>
      </p:pic>
      <p:sp>
        <p:nvSpPr>
          <p:cNvPr id="6" name="Round Same Side Corner Rectangle 5">
            <a:hlinkClick r:id="rId4"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2843808"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4</a:t>
            </a:r>
            <a:endParaRPr lang="en-GB" sz="1200" b="1" dirty="0">
              <a:solidFill>
                <a:schemeClr val="tx1"/>
              </a:solidFill>
              <a:latin typeface="Calibri" pitchFamily="34" charset="0"/>
              <a:cs typeface="Calibri" pitchFamily="34" charset="0"/>
            </a:endParaRPr>
          </a:p>
        </p:txBody>
      </p:sp>
      <p:sp>
        <p:nvSpPr>
          <p:cNvPr id="13" name="Round Same Side Corner Rectangle 12">
            <a:hlinkClick r:id="rId10"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5" name="Round Same Side Corner Rectangle 14">
            <a:hlinkClick r:id="rId12"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6" name="Round Same Side Corner Rectangle 15">
            <a:hlinkClick r:id="rId13"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7" name="Round Same Side Corner Rectangle 16">
            <a:hlinkClick r:id="rId13"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8" name="Round Same Side Corner Rectangle 17">
            <a:hlinkClick r:id="rId13"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9" name="Round Same Side Corner Rectangle 18">
            <a:hlinkClick r:id="rId13"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20" name="Round Same Side Corner Rectangle 19">
            <a:hlinkClick r:id="rId13"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1" name="Round Same Side Corner Rectangle 20">
            <a:hlinkClick r:id="rId13"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2" name="Round Same Side Corner Rectangle 21">
            <a:hlinkClick r:id="rId14"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3" name="Round Same Side Corner Rectangle 22">
            <a:hlinkClick r:id="rId14"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4" name="Round Same Side Corner Rectangle 23">
            <a:hlinkClick r:id="rId14"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5" name="Round Same Side Corner Rectangle 24">
            <a:hlinkClick r:id="rId14"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7" name="Round Same Side Corner Rectangle 26">
            <a:hlinkClick r:id="rId15"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8" name="Round Same Side Corner Rectangle 27">
            <a:hlinkClick r:id="rId16"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3499581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00108"/>
            <a:ext cx="3034596" cy="5165196"/>
          </a:xfrm>
        </p:spPr>
        <p:txBody>
          <a:bodyPr>
            <a:normAutofit fontScale="92500"/>
          </a:bodyPr>
          <a:lstStyle/>
          <a:p>
            <a:r>
              <a:rPr lang="en-GB" dirty="0" smtClean="0"/>
              <a:t>These story boards contain some of the elements necessary.</a:t>
            </a:r>
          </a:p>
          <a:p>
            <a:r>
              <a:rPr lang="en-GB" dirty="0" smtClean="0"/>
              <a:t>(Although some are very good)</a:t>
            </a:r>
          </a:p>
          <a:p>
            <a:r>
              <a:rPr lang="en-GB" dirty="0" smtClean="0"/>
              <a:t>Consider what grade would you give these three storyboards and Why?</a:t>
            </a:r>
          </a:p>
          <a:p>
            <a:endParaRPr lang="en-GB" dirty="0"/>
          </a:p>
        </p:txBody>
      </p:sp>
      <p:sp>
        <p:nvSpPr>
          <p:cNvPr id="3" name="Title 2"/>
          <p:cNvSpPr>
            <a:spLocks noGrp="1"/>
          </p:cNvSpPr>
          <p:nvPr>
            <p:ph type="title"/>
          </p:nvPr>
        </p:nvSpPr>
        <p:spPr/>
        <p:txBody>
          <a:bodyPr/>
          <a:lstStyle/>
          <a:p>
            <a:r>
              <a:rPr lang="en-GB" dirty="0" smtClean="0"/>
              <a:t>Storyboard Examples</a:t>
            </a:r>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6004310" y="216594"/>
            <a:ext cx="2967718" cy="3298108"/>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428992" y="928670"/>
            <a:ext cx="1787095" cy="2586031"/>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644210" y="3645024"/>
            <a:ext cx="3320278" cy="2664296"/>
          </a:xfrm>
          <a:prstGeom prst="rect">
            <a:avLst/>
          </a:prstGeom>
          <a:noFill/>
          <a:ln w="9525">
            <a:noFill/>
            <a:miter lim="800000"/>
            <a:headEnd/>
            <a:tailEnd/>
          </a:ln>
        </p:spPr>
      </p:pic>
      <p:sp>
        <p:nvSpPr>
          <p:cNvPr id="7" name="Round Same Side Corner Rectangle 6">
            <a:hlinkClick r:id="rId5"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8" name="Round Same Side Corner Rectangle 7">
            <a:hlinkClick r:id="rId5" action="ppaction://hlinksldjump"/>
          </p:cNvPr>
          <p:cNvSpPr/>
          <p:nvPr/>
        </p:nvSpPr>
        <p:spPr>
          <a:xfrm>
            <a:off x="75557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1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205172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229860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255577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2843808" y="6569968"/>
            <a:ext cx="257171"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solidFill>
                  <a:schemeClr val="tx1"/>
                </a:solidFill>
                <a:latin typeface="Calibri" pitchFamily="34" charset="0"/>
                <a:cs typeface="Calibri" pitchFamily="34" charset="0"/>
              </a:rPr>
              <a:t>4</a:t>
            </a:r>
            <a:endParaRPr lang="en-GB" sz="1200" b="1" dirty="0">
              <a:solidFill>
                <a:schemeClr val="tx1"/>
              </a:solidFill>
              <a:latin typeface="Calibri" pitchFamily="34" charset="0"/>
              <a:cs typeface="Calibri" pitchFamily="34" charset="0"/>
            </a:endParaRPr>
          </a:p>
        </p:txBody>
      </p:sp>
      <p:sp>
        <p:nvSpPr>
          <p:cNvPr id="14" name="Round Same Side Corner Rectangle 13">
            <a:hlinkClick r:id="rId11" action="ppaction://hlinksldjump"/>
          </p:cNvPr>
          <p:cNvSpPr/>
          <p:nvPr/>
        </p:nvSpPr>
        <p:spPr>
          <a:xfrm>
            <a:off x="313184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15" name="Round Same Side Corner Rectangle 14">
            <a:hlinkClick r:id="rId12" action="ppaction://hlinksldjump"/>
          </p:cNvPr>
          <p:cNvSpPr/>
          <p:nvPr/>
        </p:nvSpPr>
        <p:spPr>
          <a:xfrm>
            <a:off x="341987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16" name="Round Same Side Corner Rectangle 15">
            <a:hlinkClick r:id="rId13" action="ppaction://hlinksldjump"/>
          </p:cNvPr>
          <p:cNvSpPr/>
          <p:nvPr/>
        </p:nvSpPr>
        <p:spPr>
          <a:xfrm>
            <a:off x="370790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7" name="Round Same Side Corner Rectangle 16">
            <a:hlinkClick r:id="rId14" action="ppaction://hlinksldjump"/>
          </p:cNvPr>
          <p:cNvSpPr/>
          <p:nvPr/>
        </p:nvSpPr>
        <p:spPr>
          <a:xfrm>
            <a:off x="399593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18" name="Round Same Side Corner Rectangle 17">
            <a:hlinkClick r:id="rId14" action="ppaction://hlinksldjump"/>
          </p:cNvPr>
          <p:cNvSpPr/>
          <p:nvPr/>
        </p:nvSpPr>
        <p:spPr>
          <a:xfrm>
            <a:off x="428396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9" name="Round Same Side Corner Rectangle 18">
            <a:hlinkClick r:id="rId14" action="ppaction://hlinksldjump"/>
          </p:cNvPr>
          <p:cNvSpPr/>
          <p:nvPr/>
        </p:nvSpPr>
        <p:spPr>
          <a:xfrm>
            <a:off x="457200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20" name="Round Same Side Corner Rectangle 19">
            <a:hlinkClick r:id="rId14" action="ppaction://hlinksldjump"/>
          </p:cNvPr>
          <p:cNvSpPr/>
          <p:nvPr/>
        </p:nvSpPr>
        <p:spPr>
          <a:xfrm>
            <a:off x="496808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21" name="Round Same Side Corner Rectangle 20">
            <a:hlinkClick r:id="rId14" action="ppaction://hlinksldjump"/>
          </p:cNvPr>
          <p:cNvSpPr/>
          <p:nvPr/>
        </p:nvSpPr>
        <p:spPr>
          <a:xfrm>
            <a:off x="540013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2" name="Round Same Side Corner Rectangle 21">
            <a:hlinkClick r:id="rId14" action="ppaction://hlinksldjump"/>
          </p:cNvPr>
          <p:cNvSpPr/>
          <p:nvPr/>
        </p:nvSpPr>
        <p:spPr>
          <a:xfrm>
            <a:off x="5832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23" name="Round Same Side Corner Rectangle 22">
            <a:hlinkClick r:id="rId15" action="ppaction://hlinksldjump"/>
          </p:cNvPr>
          <p:cNvSpPr/>
          <p:nvPr/>
        </p:nvSpPr>
        <p:spPr>
          <a:xfrm>
            <a:off x="62281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24" name="Round Same Side Corner Rectangle 23">
            <a:hlinkClick r:id="rId15" action="ppaction://hlinksldjump"/>
          </p:cNvPr>
          <p:cNvSpPr/>
          <p:nvPr/>
        </p:nvSpPr>
        <p:spPr>
          <a:xfrm>
            <a:off x="6624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5" name="Round Same Side Corner Rectangle 24">
            <a:hlinkClick r:id="rId15" action="ppaction://hlinksldjump"/>
          </p:cNvPr>
          <p:cNvSpPr/>
          <p:nvPr/>
        </p:nvSpPr>
        <p:spPr>
          <a:xfrm>
            <a:off x="702027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6" name="Round Same Side Corner Rectangle 25">
            <a:hlinkClick r:id="rId15" action="ppaction://hlinksldjump"/>
          </p:cNvPr>
          <p:cNvSpPr/>
          <p:nvPr/>
        </p:nvSpPr>
        <p:spPr>
          <a:xfrm>
            <a:off x="7416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78123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
        <p:nvSpPr>
          <p:cNvPr id="28" name="Round Same Side Corner Rectangle 27">
            <a:hlinkClick r:id="rId16" action="ppaction://hlinksldjump"/>
          </p:cNvPr>
          <p:cNvSpPr/>
          <p:nvPr/>
        </p:nvSpPr>
        <p:spPr>
          <a:xfrm>
            <a:off x="8208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19</a:t>
            </a:r>
            <a:endParaRPr lang="en-GB" sz="1200" b="1" dirty="0">
              <a:latin typeface="Calibri" pitchFamily="34" charset="0"/>
              <a:cs typeface="Calibri" pitchFamily="34" charset="0"/>
            </a:endParaRPr>
          </a:p>
        </p:txBody>
      </p:sp>
      <p:sp>
        <p:nvSpPr>
          <p:cNvPr id="29" name="Round Same Side Corner Rectangle 28">
            <a:hlinkClick r:id="rId17" action="ppaction://hlinksldjump"/>
          </p:cNvPr>
          <p:cNvSpPr/>
          <p:nvPr/>
        </p:nvSpPr>
        <p:spPr>
          <a:xfrm>
            <a:off x="860444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20</a:t>
            </a:r>
            <a:endParaRPr lang="en-GB" sz="1200" b="1" dirty="0">
              <a:latin typeface="Calibri" pitchFamily="34" charset="0"/>
              <a:cs typeface="Calibri" pitchFamily="34" charset="0"/>
            </a:endParaRPr>
          </a:p>
        </p:txBody>
      </p:sp>
    </p:spTree>
    <p:extLst>
      <p:ext uri="{BB962C8B-B14F-4D97-AF65-F5344CB8AC3E}">
        <p14:creationId xmlns:p14="http://schemas.microsoft.com/office/powerpoint/2010/main" val="19721583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3854</TotalTime>
  <Words>4108</Words>
  <Application>Microsoft Office PowerPoint</Application>
  <PresentationFormat>On-screen Show (4:3)</PresentationFormat>
  <Paragraphs>658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Unit 10</vt:lpstr>
      <vt:lpstr>Assessment Criteria P3, M3 and P4</vt:lpstr>
      <vt:lpstr>Be able to design and develop computer games </vt:lpstr>
      <vt:lpstr>LO3 Be able to design and develop computer games - Planning</vt:lpstr>
      <vt:lpstr>LO3 Be able to design and develop computer games - Planning</vt:lpstr>
      <vt:lpstr>LO3 Be able to design and develop computer games - Interface</vt:lpstr>
      <vt:lpstr>LO3 Be able to design and develop computer games - Storyboard</vt:lpstr>
      <vt:lpstr>LO3 Be able to design and develop computer games – Storyboard cont…</vt:lpstr>
      <vt:lpstr>Storyboard Examples</vt:lpstr>
      <vt:lpstr>LO3 Be able to design and develop computer games – Production Map</vt:lpstr>
      <vt:lpstr>LO3 Be able to design and develop computer games – Production Map</vt:lpstr>
      <vt:lpstr>LO3 Be able to design and develop computer games - Planning</vt:lpstr>
      <vt:lpstr>LO3 Be able to design and develop computer games – Production</vt:lpstr>
      <vt:lpstr>LO3 Be able to design and develop computer games – Production</vt:lpstr>
      <vt:lpstr>LO3 Be able to design and develop computer games – Production</vt:lpstr>
      <vt:lpstr>LO3 Be able to design and develop computer games – Post production</vt:lpstr>
      <vt:lpstr>LO3 Be able to design and develop computer games – Post production</vt:lpstr>
      <vt:lpstr>LO3 Be able to design and develop computer games – Post production</vt:lpstr>
      <vt:lpstr>LO3 Be able to design and develop computer games – Post production</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82</cp:revision>
  <dcterms:created xsi:type="dcterms:W3CDTF">2010-12-28T13:51:34Z</dcterms:created>
  <dcterms:modified xsi:type="dcterms:W3CDTF">2013-08-12T17:12:19Z</dcterms:modified>
</cp:coreProperties>
</file>